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91" r:id="rId5"/>
  </p:sldMasterIdLst>
  <p:notesMasterIdLst>
    <p:notesMasterId r:id="rId28"/>
  </p:notesMasterIdLst>
  <p:sldIdLst>
    <p:sldId id="378" r:id="rId6"/>
    <p:sldId id="379" r:id="rId7"/>
    <p:sldId id="380" r:id="rId8"/>
    <p:sldId id="381" r:id="rId9"/>
    <p:sldId id="382" r:id="rId10"/>
    <p:sldId id="383" r:id="rId11"/>
    <p:sldId id="384" r:id="rId12"/>
    <p:sldId id="385" r:id="rId13"/>
    <p:sldId id="386" r:id="rId14"/>
    <p:sldId id="387" r:id="rId15"/>
    <p:sldId id="389" r:id="rId16"/>
    <p:sldId id="388" r:id="rId17"/>
    <p:sldId id="390" r:id="rId18"/>
    <p:sldId id="391" r:id="rId19"/>
    <p:sldId id="392" r:id="rId20"/>
    <p:sldId id="393" r:id="rId21"/>
    <p:sldId id="401" r:id="rId22"/>
    <p:sldId id="396" r:id="rId23"/>
    <p:sldId id="397" r:id="rId24"/>
    <p:sldId id="404" r:id="rId25"/>
    <p:sldId id="405" r:id="rId26"/>
    <p:sldId id="4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enberg, Dina" initials="LD" lastIdx="11" clrIdx="0">
    <p:extLst>
      <p:ext uri="{19B8F6BF-5375-455C-9EA6-DF929625EA0E}">
        <p15:presenceInfo xmlns:p15="http://schemas.microsoft.com/office/powerpoint/2012/main" userId="S-1-5-21-921608389-1917390104-3615547825-159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941100"/>
    <a:srgbClr val="63666A"/>
    <a:srgbClr val="307FE2"/>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4" autoAdjust="0"/>
    <p:restoredTop sz="83023" autoAdjust="0"/>
  </p:normalViewPr>
  <p:slideViewPr>
    <p:cSldViewPr snapToGrid="0">
      <p:cViewPr varScale="1">
        <p:scale>
          <a:sx n="95" d="100"/>
          <a:sy n="95"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D61A6-319A-41C8-BD68-F2583AE335E0}" type="datetimeFigureOut">
              <a:rPr lang="en-US" smtClean="0"/>
              <a:t>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C9C1A-8830-4F80-8EF3-6EEC7BA5801F}" type="slidenum">
              <a:rPr lang="en-US" smtClean="0"/>
              <a:t>‹#›</a:t>
            </a:fld>
            <a:endParaRPr lang="en-US" dirty="0"/>
          </a:p>
        </p:txBody>
      </p:sp>
    </p:spTree>
    <p:extLst>
      <p:ext uri="{BB962C8B-B14F-4D97-AF65-F5344CB8AC3E}">
        <p14:creationId xmlns:p14="http://schemas.microsoft.com/office/powerpoint/2010/main" val="2670684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societalfactor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hausa.sharepoint.com/sites/ScanTreasures/Shared%20Documents/_Scan%20drafts/2022%20PPT/aha.org/maternal-and-child-health"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rur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behavioralhealth"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ami.org/About-Mental-Illness/Mental-Health-Condition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opioid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value-initiativ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telehealt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cent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environmentalsca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rmm.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vaccineconfiden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ahausa.sharepoint.com/sites/ScanTreasures/Shared%20Documents/_Scan%20drafts/2022%20PPT/aha.org/center/living-learning-network"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physician-alliance-be-wel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aha.org/workfor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hausa.sharepoint.com/sites/ScanTreasures/Shared%20Documents/_Scan%20drafts/2022%20PPT/ifdhe.aha.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dc.gov/coronavirus/2019-ncov/community/health-equity/race-ethnicity.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novel coronavirus (COVID-19) has upended our world and tested the health care system in ways we will experience for years to come. As we look to 2022 and beyond, we hope to move away from cycles of severe pandemic impact to a phase where COVID is endemic — present in our communities and a reason for hospital admissions at some level, but not the source of significant surges of cases, hospitalizations and deaths. The 2022 Environmental Scan can help hospitals and health systems consider what this would mean for health care across the country.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2022 Environmental Scan can be used to spark discussions with your board, staff and stakeholders in the community. It provides an opportunity to think strategically about COVID’s impact on our field and plan for the near and long-term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AHA and its members have responded to the pandemic with compassion, commitment and innovation. The AHA will continue to advance robust advocacy efforts and provide member assistance resources and educational programs to help navigate the path forward.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0B7E8-F0FA-8E4E-B79F-A8651C733B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429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millions of individuals across the country who lack the technology, finances or digital health literacy needed to take advantage of digital solutions. The pandemic has heightened the need for reliable broadband for school, work and medical care.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77% of U.S. adults report having access to broadband, with the following groups reporting lower levels of access — adults in rural communities, Black adults, Hispanic adults and those making less than $30,000 a year.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According to estimates from the U.S. Census, 13.9% of urban households and 19.2% of rural households do not have a broadband subscription.</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Even where broadband is available, there are millions of families that cannot afford it.</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15% of home broadband users report they had trouble affording high-speed internet during the pandemic. Those making less than $30,000 had the most trouble (34%).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Racial and ethnic populations, people living on tribal lands, older adults and people with lower levels of education and income also are less likely to have broadband at home.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2, 3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Martin, Michael. “Computer and the Internet Use in the United States: 2018,” United States Census Bureau, April 2021.</a:t>
            </a: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200" dirty="0">
                <a:effectLst/>
                <a:latin typeface="Calibri" panose="020F0502020204030204" pitchFamily="34" charset="0"/>
                <a:ea typeface="Calibri" panose="020F0502020204030204" pitchFamily="34" charset="0"/>
                <a:cs typeface="Times New Roman" panose="02020603050405020304" pitchFamily="18" charset="0"/>
              </a:rPr>
              <a:t>“Internet/Broadband Fact Sheet,” Pew Research Center, April 7, 2021. </a:t>
            </a:r>
          </a:p>
          <a:p>
            <a:pPr marL="0" marR="0">
              <a:lnSpc>
                <a:spcPct val="107000"/>
              </a:lnSpc>
              <a:spcBef>
                <a:spcPts val="0"/>
              </a:spcBef>
              <a:spcAft>
                <a:spcPts val="800"/>
              </a:spcAft>
            </a:pP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Broadband Internet: FCC's Data Overstate Access on Tribal Lands,” U.S. Government Accountability Office, Sept. 7, 2018.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10</a:t>
            </a:fld>
            <a:endParaRPr lang="en-US" dirty="0"/>
          </a:p>
        </p:txBody>
      </p:sp>
    </p:spTree>
    <p:extLst>
      <p:ext uri="{BB962C8B-B14F-4D97-AF65-F5344CB8AC3E}">
        <p14:creationId xmlns:p14="http://schemas.microsoft.com/office/powerpoint/2010/main" val="385094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know social determinants of health have a bigger impact on a person's health than clinical care. Therefore, we must support practices that address these key issues as part of a successful population health strategy.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Food insecurity increases people’s risk for chronic disease and mental illness. There is an increased the number of people experiencing food insecurity during the pandemic.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2019, 10.9% of the population experienced food insecurity. In 2021, it is projected that 12.9% will experience food insecurity.</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Regarding children, the percent jumped from 14.6% in 2019 to 17.9% in 2021.</a:t>
            </a:r>
          </a:p>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Severe maternal morbidity measures unexpected outcomes from labor and delivery with significant short- or long-term consequences to a woman’s health. Disparities in severe maternal morbidity are more pronounced for women in majority Black or Hispanic communities when compared to majority white c</a:t>
            </a:r>
            <a:r>
              <a:rPr lang="en-US" sz="1200" dirty="0">
                <a:effectLst/>
                <a:latin typeface="Calibri" panose="020F0502020204030204" pitchFamily="34" charset="0"/>
                <a:ea typeface="Calibri" panose="020F0502020204030204" pitchFamily="34" charset="0"/>
                <a:cs typeface="Calibri" panose="020F0502020204030204" pitchFamily="34" charset="0"/>
              </a:rPr>
              <a:t>ommunities. Many factors, including one’s environment, contribute to these disparities. For instance: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Compared to white mothers, mothers of color say they were not always able to complete the recommended series of prenatal visits, mainly because of lack of transportation or scheduling conflicts.</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1</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2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The AHA provides resources to help hospitals address social determinants of health and supports the Better Health for Mothers and Babies initiative.  Learn more at </a:t>
            </a:r>
            <a:r>
              <a:rPr lang="en-US" sz="1200" u="sng" kern="12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aha.org/</a:t>
            </a:r>
            <a:r>
              <a:rPr lang="en-US" sz="1200" u="sng" kern="1200" dirty="0" err="1">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societalfactors</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and </a:t>
            </a:r>
            <a:r>
              <a:rPr lang="en-US" sz="1200" u="sng" kern="12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aha.org/maternal-and-child-health</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lnSpc>
                <a:spcPct val="107000"/>
              </a:lnSpc>
              <a:spcBef>
                <a:spcPts val="0"/>
              </a:spcBef>
              <a:spcAft>
                <a:spcPts val="800"/>
              </a:spcAft>
            </a:pPr>
            <a:endParaRPr lang="en-US" sz="12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200" baseline="30000" dirty="0">
                <a:effectLst/>
                <a:latin typeface="Calibri" panose="020F0502020204030204" pitchFamily="34" charset="0"/>
                <a:ea typeface="Times New Roman" panose="02020603050405020304" pitchFamily="18" charset="0"/>
                <a:cs typeface="Calibri" panose="020F0502020204030204" pitchFamily="34" charset="0"/>
              </a:rPr>
              <a:t>1</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“Racial Disparities in Maternal Health,” Blue Cross Blue Shield, The Health of America Report® May 20,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11</a:t>
            </a:fld>
            <a:endParaRPr lang="en-US" dirty="0"/>
          </a:p>
        </p:txBody>
      </p:sp>
    </p:spTree>
    <p:extLst>
      <p:ext uri="{BB962C8B-B14F-4D97-AF65-F5344CB8AC3E}">
        <p14:creationId xmlns:p14="http://schemas.microsoft.com/office/powerpoint/2010/main" val="428024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Nearly 20% of Americans live in rural areas and depend on their hospitals as important — and often the only — sources of care in their communities. America’s rural hospitals and health systems are committed to serving their communities and ensuring local access to high-quality, affordable health care. In addition to providing essential health services, many rural hospitals and care systems are the largest employers in their area and serve as economic engines in their communities.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Access to health care in rural America can be challenging: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 of rural Americans live in a county without a Rural Health Clinic.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Six out of 10 primary care Health Professional Shortage areas are located in rural areas.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 of September 2021, 138 rural hospitals have closed since 2010.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31190" marR="0">
              <a:spcBef>
                <a:spcPts val="0"/>
              </a:spcBef>
              <a:spcAft>
                <a:spcPts val="0"/>
              </a:spcAft>
            </a:pPr>
            <a:r>
              <a:rPr lang="en-US" dirty="0">
                <a:effectLst/>
                <a:latin typeface="Times New Roman" panose="02020603050405020304" pitchFamily="18" charset="0"/>
                <a:ea typeface="Times New Roman" panose="02020603050405020304" pitchFamily="18" charset="0"/>
              </a:rPr>
              <a:t> </a:t>
            </a:r>
            <a:endParaRPr lang="en-US" dirty="0">
              <a:effectLst/>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pandemic has had an impact on rural households.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24% of rural households were unable to get medical care for a serious health problem when they needed it.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36% of white rural households faced serious financial problems.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85% of Black or Latino rural households faced serious financial problems.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46% of rural households reported using telehealth, underscoring the need to strength access and affordability of broadband.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AHA continues to prioritize advancing innovation, making strides in care delivery and investing new resources to protect access to care for Americans living in rural communities. Learn more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aha.org/rural</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12</a:t>
            </a:fld>
            <a:endParaRPr lang="en-US" dirty="0"/>
          </a:p>
        </p:txBody>
      </p:sp>
    </p:spTree>
    <p:extLst>
      <p:ext uri="{BB962C8B-B14F-4D97-AF65-F5344CB8AC3E}">
        <p14:creationId xmlns:p14="http://schemas.microsoft.com/office/powerpoint/2010/main" val="2271105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Millions of people across our country are living with a mental health issue. It’s estimated that one in five U.S. adults and one in six young people ages 6-17 experience a mental health disorder</a:t>
            </a:r>
            <a:r>
              <a:rPr lang="en-US" sz="1200" baseline="0" dirty="0">
                <a:effectLst/>
                <a:latin typeface="Calibri" panose="020F0502020204030204" pitchFamily="34" charset="0"/>
                <a:ea typeface="Calibri" panose="020F0502020204030204" pitchFamily="34" charset="0"/>
                <a:cs typeface="Calibri" panose="020F0502020204030204" pitchFamily="34" charset="0"/>
              </a:rPr>
              <a:t> every year.</a:t>
            </a:r>
            <a:r>
              <a:rPr lang="en-US" sz="1200" u="none" baseline="30000" dirty="0">
                <a:effectLst/>
                <a:latin typeface="Calibri" panose="020F0502020204030204" pitchFamily="34" charset="0"/>
                <a:ea typeface="Calibri" panose="020F0502020204030204" pitchFamily="34" charset="0"/>
                <a:cs typeface="Calibri" panose="020F0502020204030204" pitchFamily="34" charset="0"/>
              </a:rPr>
              <a:t> 1</a:t>
            </a:r>
          </a:p>
          <a:p>
            <a:pPr marL="0" marR="0">
              <a:lnSpc>
                <a:spcPct val="107000"/>
              </a:lnSpc>
              <a:spcBef>
                <a:spcPts val="0"/>
              </a:spcBef>
              <a:spcAft>
                <a:spcPts val="0"/>
              </a:spcAft>
            </a:pP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We know that during the pandemic, when people have been socially isolated and many have experienced economic challenges, our patients and caregivers are facing even greater challenges.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41% of adults reported at least one behavioral condition related to the pandemic, including symptoms of anxiety, depression, trauma, or stress-related disorder, or having started or increased substance use to cope with stress or emotions related to COVID-19.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32% of adults say they needed but were unable to get mental health services from March 2020 to March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70% of LGBTQ+ youth stated their mental health was poor most of the time or always during the pandemic.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The inability to find a provider and the cost of services were two main reasons why adults did not receive mental health services.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Hospitals and health systems provide essential behavioral health care services to millions of Americans every day. The AHA is helping hospitals to integrate physical and behavioral health services, increase community partnerships, reduce stigma and prevent suicide. Visit </a:t>
            </a:r>
            <a:r>
              <a:rPr lang="en-US" sz="1200" u="sng" kern="12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aha.org/</a:t>
            </a:r>
            <a:r>
              <a:rPr lang="en-US" sz="1200" u="sng" kern="1200" dirty="0" err="1">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behavioralhealth</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to learn more.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kern="12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baseline="30000" dirty="0">
                <a:effectLst/>
                <a:latin typeface="Calibri" panose="020F0502020204030204" pitchFamily="34" charset="0"/>
                <a:ea typeface="Times New Roman" panose="02020603050405020304" pitchFamily="18" charset="0"/>
                <a:cs typeface="Calibri" panose="020F0502020204030204" pitchFamily="34" charset="0"/>
              </a:rPr>
              <a:t>1</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“Mental Health Conditions,” National Alliance of Mental Illness, </a:t>
            </a:r>
            <a:r>
              <a:rPr lang="en-US" sz="1200" u="sng" kern="12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https://www.nami.org/About-Mental-Illness/Mental-Health-Conditions</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Accessed Nov. 9,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13</a:t>
            </a:fld>
            <a:endParaRPr lang="en-US" dirty="0"/>
          </a:p>
        </p:txBody>
      </p:sp>
    </p:spTree>
    <p:extLst>
      <p:ext uri="{BB962C8B-B14F-4D97-AF65-F5344CB8AC3E}">
        <p14:creationId xmlns:p14="http://schemas.microsoft.com/office/powerpoint/2010/main" val="154130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Every day, hospitals witness the devastating effects of the opioid epidemic on the patients, families and communities we serve.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More than 93,000 people died of a drug overdose in the U.S. in 2020 — a record number that reflects a rise of nearly 30% from 2019. CDC officials state that the increase was driven by the lethal prevalence of fentanyl, pandemic-related stressors and problems in accessing care.</a:t>
            </a:r>
            <a:r>
              <a:rPr lang="en-US" sz="1200" kern="1200" baseline="300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baseline="30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Additionally, 2020 saw the highest number of overdose deaths ever recorded in a 12-month period and the largest increase since 1999.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Hospitals’ emergency departments experienced a 28.5% increase in visits for opioid overdoses in the U.S. in 2020.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The AHA’s Stem the Tide toolkit provides guidance and resources to hospitals and health systems on how to work with patients, clinicians and communities to stem the opioid epidemic. From working on the front lines of the emergency department to connecting patients with treatment and recovery resources in their communities, the nation’s hospitals and health systems are partnering with community organizations and providers to address the opioid epidemic on a daily basis. Visit </a:t>
            </a:r>
            <a:r>
              <a:rPr lang="en-US" sz="1200" u="sng" kern="12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aha.org/opioids</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to learn more.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14</a:t>
            </a:fld>
            <a:endParaRPr lang="en-US" dirty="0"/>
          </a:p>
        </p:txBody>
      </p:sp>
    </p:spTree>
    <p:extLst>
      <p:ext uri="{BB962C8B-B14F-4D97-AF65-F5344CB8AC3E}">
        <p14:creationId xmlns:p14="http://schemas.microsoft.com/office/powerpoint/2010/main" val="597699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Health insurance coverage facilitates access to care and is associated with lower death rates, better health outcomes and improved productivity.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Rapid job losses in the early months of the pandemic raised fears that millions of people would lose their employer-based health insurance and become uninsured. Despite losses of jobs, income and employer-sponsored insurance during the pandemic, the uninsured rate did not change between March 2019 and April 2021. Increased public coverage helped counter employer-sponsored insurance losses, protecting many adults from becoming uninsured in both Medicaid expansion and non-expansion states.</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Medicaid is the nation’s largest single source of coverage primarily serving low-income populations — children and their families, adults, seniors and disabled individuals. As of April 2021, a record high 82.3 million people were covered through Medicaid and the Children’s Health Insurance Program. Children represent 48.5% of the total Medicaid and CHIP program enrollment.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AHA is working to preserve the gains in health coverage made over the past decade and further expand coverage. This includes ensuring the stability and affordability of the Health Insurance Marketplaces, advocating for the availability of essential health care services in all communities and working to protect vital federal funding for Medicare, Medicaid and CHIP.</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Karpman, Michael and Zuckerman, Stephen.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Uninsurance</a:t>
            </a:r>
            <a:r>
              <a:rPr lang="en-US" sz="1200" dirty="0">
                <a:effectLst/>
                <a:latin typeface="Calibri" panose="020F0502020204030204" pitchFamily="34" charset="0"/>
                <a:ea typeface="Calibri" panose="020F0502020204030204" pitchFamily="34" charset="0"/>
                <a:cs typeface="Times New Roman" panose="02020603050405020304" pitchFamily="18" charset="0"/>
              </a:rPr>
              <a:t> Rate Held Steady during the Pandemic as Public Coverage Increased, “The Urban Institute,” August 2021.</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15</a:t>
            </a:fld>
            <a:endParaRPr lang="en-US" dirty="0"/>
          </a:p>
        </p:txBody>
      </p:sp>
    </p:spTree>
    <p:extLst>
      <p:ext uri="{BB962C8B-B14F-4D97-AF65-F5344CB8AC3E}">
        <p14:creationId xmlns:p14="http://schemas.microsoft.com/office/powerpoint/2010/main" val="229311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Affordable health care is one of the biggest concerns facing families and can be a barrier to accessing essential services. The economic consequences of the pandemic has had an impact on the consumer’s ability to afford care.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Over the first full year of the COVID-19 era, 18% of U.S. adults and 35% of low-income earners report that they or a member of their household did not seek treatment for a health problem due to cost of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 of adults in the U.S. report they would be unable to afford quality care if needed today.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number grows for people of color — in particular, 29% of Black adults and 21% of Hispanic adults would be unable to afford care.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Due to the cost of health care, people reduced their spending on recreational activities, clothing, food, drugs and utilities.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Affordability is highly subjective and means different things to different consumers, patients, employers, government, providers and payers. While there is no single, agreed-upon definition of “affordable health care,” it is typically viewed as an issue of the cost of care. The AHA proposes that affordability must be discussed in the context of value, which is a function of both cost and outcomes. Learn more about how the AHA is taking a leadership role on the issues of affordability and value through The Value Initiative. Visit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aha.org/value-initiative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16</a:t>
            </a:fld>
            <a:endParaRPr lang="en-US" dirty="0"/>
          </a:p>
        </p:txBody>
      </p:sp>
    </p:spTree>
    <p:extLst>
      <p:ext uri="{BB962C8B-B14F-4D97-AF65-F5344CB8AC3E}">
        <p14:creationId xmlns:p14="http://schemas.microsoft.com/office/powerpoint/2010/main" val="202324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Consumers are concerned about the cost of prescription drugs. Unchecked drug price increases are not sustainable, and are a serious economic threat to the patients and communities we serve.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83%</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of adults in the United States report that the cost of prescription drugs is unreasonable.</a:t>
            </a:r>
          </a:p>
          <a:p>
            <a:pPr marL="171450" marR="0" lvl="0"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26% say it is difficult to afford the cost of their medicine.</a:t>
            </a:r>
          </a:p>
          <a:p>
            <a:pPr marL="171450" marR="0" lvl="0"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32% of adults who are taking four or more prescription drugs say they have difficulty affording their medicines.</a:t>
            </a:r>
          </a:p>
          <a:p>
            <a:pPr marL="171450" marR="0" lvl="0"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29% of adults do not take their medicine as prescribed due to cost.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Hospitals bear a heavy financial burden when the cost of drugs increases. They not only are major purchasers of drugs, but patients may end up in the hospital when they cannot afford to take their medications as prescribed. The AHA is committed to ensuring patients and providers can access critical drug therapies by establishing fair and sustainable drug pricing and reimbursement.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17</a:t>
            </a:fld>
            <a:endParaRPr lang="en-US" dirty="0"/>
          </a:p>
        </p:txBody>
      </p:sp>
    </p:spTree>
    <p:extLst>
      <p:ext uri="{BB962C8B-B14F-4D97-AF65-F5344CB8AC3E}">
        <p14:creationId xmlns:p14="http://schemas.microsoft.com/office/powerpoint/2010/main" val="156520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Telehealth is changing care delivery in communities across America. Virtual health care and business models are evolving, moving to a range of services enabling longitudinal virtual care, integration of telehealth with other virtual health solutions, and hybrid virtual/in-person care models. The pandemic has accelerated this shift to virtual care.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beginning of the pandemic, telehealth utilization was 78 times higher than pre-pandemic levels.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Almost a year into the pandemic, telehealth utilization was 38 times higher than pre-pandemic levels.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40% of consumers say they will continue using telehealth going forward.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Additionally, 48% of patients would be likely to switch, or have switched, to a different provider if their current provider did not offer telehealth appointments.</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Physicians also view telehealth more favorably and the majority want to continue to offer virtual care.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Providers believe the top areas for telehealth expansion are chronic care management, behavioral health, urgent care and primary care. However, there are barriers that need to be addressed, including patient access to technology, uncertainty around reimbursements, integration into clinical workflows and the EHR and rural access to broadband.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AHA has resources to help hospitals maximize telehealth services, including a telehealth Market Insights report and a Guide to the Telehealth Tech Market. Visit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aha.org/telehealth</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more information.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Survey Shows Online Access and Telehealth are Keys to Patient Loyalty,” March 2021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NextGen</a:t>
            </a:r>
            <a:r>
              <a:rPr lang="en-US" sz="1200" dirty="0">
                <a:effectLst/>
                <a:latin typeface="Calibri" panose="020F0502020204030204" pitchFamily="34" charset="0"/>
                <a:ea typeface="Calibri" panose="020F0502020204030204" pitchFamily="34" charset="0"/>
                <a:cs typeface="Times New Roman" panose="02020603050405020304" pitchFamily="18" charset="0"/>
              </a:rPr>
              <a:t> survey conducted by The Harris Poll, May 20, 2021.</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18</a:t>
            </a:fld>
            <a:endParaRPr lang="en-US" dirty="0"/>
          </a:p>
        </p:txBody>
      </p:sp>
    </p:spTree>
    <p:extLst>
      <p:ext uri="{BB962C8B-B14F-4D97-AF65-F5344CB8AC3E}">
        <p14:creationId xmlns:p14="http://schemas.microsoft.com/office/powerpoint/2010/main" val="102032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nation's health care system is undergoing dramatic change as the country shifts to a value-based business model. Value-based care models center on patient outcomes and quality of care, as opposed to fee-for-service models that reimburse based on the quantity of services provided. Hospitals and health systems must examine their own unique situations and communities as they consider the movement to value-based care models.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Accountable care organizations (ACOs) are one such example of value-based care.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ACOs experienced rapid growth from 2010 to 2018. The ACO model plateaued by 2018 in terms of number of participating organizations, but value-based payment activity may be increasing in other areas such as direct contracting and advanced primary care models.</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Organizations participating in value-based payment arrangements during the pandemic had greater financial resilience and flexibility to provide care through novel approaches. They had developed organizational competencies they could redeploy during a public health emergency.</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pandemic and associated public health emergency amplified the need for providers to increase capacity to provide safe care outside the hospital setting. Another innovative care model is Hospital-at-Home, which provides hospital-level care in a patient’s home as a substitute for acute hospital care. Various studies have shown that Hospital-at-Home is feasible, safe, highly satisfactory and cost-effective.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Over half of surveyed health care strategists believe that by 2027, their hospitals will have incorporated Hospital-at-Home for at least 50% of their stable, chronically ill patients.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AHA Center for Health Innovation is helping hospitals navigate care delivery transformation. Visit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aha.org/center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more information.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Data from Muhlestein, David et al. “All-Payer Spread Of ACOs And Value-Based Payment Models In 2021: The Crossroads And Future Of Value-Based Care,” Health Affairs Blog, June 17, 2021. doi: 10.1377/hblog20210609.824799.</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19</a:t>
            </a:fld>
            <a:endParaRPr lang="en-US" dirty="0"/>
          </a:p>
        </p:txBody>
      </p:sp>
    </p:spTree>
    <p:extLst>
      <p:ext uri="{BB962C8B-B14F-4D97-AF65-F5344CB8AC3E}">
        <p14:creationId xmlns:p14="http://schemas.microsoft.com/office/powerpoint/2010/main" val="168006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COVID-19 has had a profound impact on all of the topics in the 2022 Environmental Scan, which include: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Times New Roman" panose="02020603050405020304" pitchFamily="18" charset="0"/>
              </a:rPr>
              <a:t>The hospital and health system landscape</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Times New Roman" panose="02020603050405020304" pitchFamily="18" charset="0"/>
              </a:rPr>
              <a:t>Co-existing with COVID-19</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Times New Roman" panose="02020603050405020304" pitchFamily="18" charset="0"/>
              </a:rPr>
              <a:t>Workforce</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Times New Roman" panose="02020603050405020304" pitchFamily="18" charset="0"/>
              </a:rPr>
              <a:t>Heath equity</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Times New Roman" panose="02020603050405020304" pitchFamily="18" charset="0"/>
              </a:rPr>
              <a:t>Behavioral health</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Times New Roman" panose="02020603050405020304" pitchFamily="18" charset="0"/>
              </a:rPr>
              <a:t>Access and affordability</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Times New Roman" panose="02020603050405020304" pitchFamily="18" charset="0"/>
              </a:rPr>
              <a:t>Innovation and delivery transformation</a:t>
            </a:r>
            <a:endParaRPr lang="en-US" dirty="0">
              <a:solidFill>
                <a:srgbClr val="000000"/>
              </a:solidFill>
              <a:effectLst/>
            </a:endParaRPr>
          </a:p>
          <a:p>
            <a:pPr marL="0" marR="0">
              <a:lnSpc>
                <a:spcPct val="107000"/>
              </a:lnSpc>
              <a:spcBef>
                <a:spcPts val="0"/>
              </a:spcBef>
              <a:spcAft>
                <a:spcPts val="0"/>
              </a:spcAft>
            </a:pPr>
            <a:r>
              <a:rPr lang="en-US" sz="9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2</a:t>
            </a:fld>
            <a:endParaRPr lang="en-US" dirty="0"/>
          </a:p>
        </p:txBody>
      </p:sp>
    </p:spTree>
    <p:extLst>
      <p:ext uri="{BB962C8B-B14F-4D97-AF65-F5344CB8AC3E}">
        <p14:creationId xmlns:p14="http://schemas.microsoft.com/office/powerpoint/2010/main" val="1351519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2022 Environmental Scan can help hospitals and other stakeholders strategize and think about the issues and trends with staff, leadership and boards.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slide highlights some potential uses for the Scan.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20</a:t>
            </a:fld>
            <a:endParaRPr lang="en-US" dirty="0"/>
          </a:p>
        </p:txBody>
      </p:sp>
    </p:spTree>
    <p:extLst>
      <p:ext uri="{BB962C8B-B14F-4D97-AF65-F5344CB8AC3E}">
        <p14:creationId xmlns:p14="http://schemas.microsoft.com/office/powerpoint/2010/main" val="274249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Here are some AHA resources that touch upon many of the topics in the Environmental Scan. The AHA can help you take action on the issues that are important to your community.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Visit the website at </a:t>
            </a:r>
            <a:r>
              <a:rPr lang="en-US" sz="1200" u="sng" kern="120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aha.org/</a:t>
            </a:r>
            <a:r>
              <a:rPr lang="en-US" sz="1200" u="sng" kern="1200" dirty="0"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environmentalscan</a:t>
            </a: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download a complimentary copy of the 2022 Environmental Scan publication.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21</a:t>
            </a:fld>
            <a:endParaRPr lang="en-US" dirty="0"/>
          </a:p>
        </p:txBody>
      </p:sp>
    </p:spTree>
    <p:extLst>
      <p:ext uri="{BB962C8B-B14F-4D97-AF65-F5344CB8AC3E}">
        <p14:creationId xmlns:p14="http://schemas.microsoft.com/office/powerpoint/2010/main" val="3167319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943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COVID-19 continues to take a heavy toll on America’s health care infrastructure. After historic financial losses in 2020, the 2021 net income loss estimate for hospitals and health systems is $54 billion. If the federal government had not provided relief funds, losses in net income could be as high as $92 billion.</a:t>
            </a:r>
            <a:r>
              <a:rPr lang="en-US" sz="900" kern="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 volumes increased in 2021, but are still lower than pre-pandemic levels. </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Higher costs of caring for sicker patients combined with fewer outpatient visits could lead median hospital margins to be 11% below pre-pandemic levels by year’s end.</a:t>
            </a:r>
            <a:r>
              <a:rPr lang="en-US" kern="12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than a third of hospitals are expected to end 2021 with negative operating margins.</a:t>
            </a:r>
            <a:r>
              <a:rPr lang="en-US" kern="12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dirty="0">
              <a:solidFill>
                <a:srgbClr val="000000"/>
              </a:solidFill>
              <a:effectLst/>
            </a:endParaRPr>
          </a:p>
          <a:p>
            <a:pPr marL="457200">
              <a:lnSpc>
                <a:spcPct val="106000"/>
              </a:lnSpc>
            </a:pPr>
            <a:r>
              <a:rPr lang="en-US"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endParaRPr>
          </a:p>
          <a:p>
            <a:pPr marL="0" marR="0">
              <a:lnSpc>
                <a:spcPct val="106000"/>
              </a:lnSpc>
              <a:spcBef>
                <a:spcPts val="0"/>
              </a:spcBef>
              <a:spcAft>
                <a:spcPts val="800"/>
              </a:spcAft>
            </a:pPr>
            <a:r>
              <a:rPr lang="en-US" sz="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Workforce shortages have worsened and labor costs have skyrocketed.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Hospitals and health systems are paying $24 billion more per year for qualified clinical labor than they did pre-pandemic. </a:t>
            </a:r>
            <a:endParaRPr lang="en-US" dirty="0">
              <a:solidFill>
                <a:srgbClr val="000000"/>
              </a:solidFill>
              <a:effectLst/>
            </a:endParaRPr>
          </a:p>
          <a:p>
            <a:pPr marL="342900" lvl="0" indent="-342900">
              <a:lnSpc>
                <a:spcPct val="106000"/>
              </a:lnSpc>
              <a:spcBef>
                <a:spcPts val="0"/>
              </a:spcBef>
              <a:spcAft>
                <a:spcPts val="0"/>
              </a:spcAft>
              <a:buFont typeface="Symbol" panose="05050102010706020507" pitchFamily="18" charset="2"/>
              <a:buChar char=""/>
            </a:pPr>
            <a:r>
              <a:rPr lang="en-US"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Travel nurse rates jumped more than 200%. Hospitals are spending approximately 62.5% more for travel RNs than they did at the start of 2020.</a:t>
            </a:r>
            <a:endParaRPr lang="en-US" dirty="0">
              <a:solidFill>
                <a:srgbClr val="000000"/>
              </a:solidFill>
              <a:effectLst/>
            </a:endParaRPr>
          </a:p>
          <a:p>
            <a:pPr marL="0" marR="0">
              <a:lnSpc>
                <a:spcPct val="107000"/>
              </a:lnSpc>
              <a:spcBef>
                <a:spcPts val="0"/>
              </a:spcBef>
              <a:spcAft>
                <a:spcPts val="0"/>
              </a:spcAft>
            </a:pPr>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9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900" dirty="0">
                <a:effectLst/>
                <a:latin typeface="Calibri" panose="020F0502020204030204" pitchFamily="34" charset="0"/>
                <a:ea typeface="Calibri" panose="020F0502020204030204" pitchFamily="34" charset="0"/>
                <a:cs typeface="Times New Roman" panose="02020603050405020304" pitchFamily="18" charset="0"/>
              </a:rPr>
              <a:t>“Financial Effects of COVID-19: Hospital Outlook for the Remainder of 2021,” Kaufman, Hall &amp; Associates LLC, Sept. 2021.</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3</a:t>
            </a:fld>
            <a:endParaRPr lang="en-US" dirty="0"/>
          </a:p>
        </p:txBody>
      </p:sp>
    </p:spTree>
    <p:extLst>
      <p:ext uri="{BB962C8B-B14F-4D97-AF65-F5344CB8AC3E}">
        <p14:creationId xmlns:p14="http://schemas.microsoft.com/office/powerpoint/2010/main" val="1862476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2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pandemic has accelerated efforts to stabilize and grow the capacity of the supply chain. </a:t>
            </a:r>
          </a:p>
          <a:p>
            <a:pPr marL="342900" lvl="0" indent="-342900">
              <a:spcBef>
                <a:spcPts val="0"/>
              </a:spcBef>
              <a:spcAft>
                <a:spcPts val="200"/>
              </a:spcAft>
              <a:buFont typeface="Symbol" panose="05050102010706020507" pitchFamily="18" charset="2"/>
              <a:buChar char=""/>
            </a:pPr>
            <a:r>
              <a:rPr lang="en-US" dirty="0">
                <a:effectLst/>
              </a:rPr>
              <a:t>93% of provider executives reported that they have experienced supply chain shortages during the pandemic.</a:t>
            </a:r>
          </a:p>
          <a:p>
            <a:pPr>
              <a:spcAft>
                <a:spcPts val="200"/>
              </a:spcAft>
            </a:pPr>
            <a:r>
              <a:rPr lang="en-US" dirty="0">
                <a:effectLst/>
              </a:rPr>
              <a:t> </a:t>
            </a:r>
          </a:p>
          <a:p>
            <a:pPr marL="0" marR="0">
              <a:lnSpc>
                <a:spcPct val="107000"/>
              </a:lnSpc>
              <a:spcBef>
                <a:spcPts val="0"/>
              </a:spcBef>
              <a:spcAft>
                <a:spcPts val="2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Although the major PPE shortages seen early in the pandemic have somewhat subsided, there are still challenges today and on the horizon. Members continue to report issues receiving gloves, surgical masks, infant formula, diapers, lab kits and reagents, specimen vials, devices that use smart chips and other products. We may also see a growing shortage of testing supplies considering current and future mandates. </a:t>
            </a:r>
          </a:p>
          <a:p>
            <a:pPr marL="0" marR="0">
              <a:lnSpc>
                <a:spcPct val="107000"/>
              </a:lnSpc>
              <a:spcBef>
                <a:spcPts val="0"/>
              </a:spcBef>
              <a:spcAft>
                <a:spcPts val="2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Ventilators and other breathing support devices have been in high demand, and it was discovered that the ventilators in the Strategic National Stockpile were outdated and did not connect to members’ EHR systems. In August 2021, the AHA’s Dynamic Reserve Ventilator program was reactivated due to increased demand. The program has shared over 100 ventilators since its inception.</a:t>
            </a:r>
            <a:r>
              <a:rPr lang="en-US"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Strategies to strengthen the supply chain include:</a:t>
            </a:r>
          </a:p>
          <a:p>
            <a:pPr marL="342900" marR="0" lvl="0" indent="-342900">
              <a:lnSpc>
                <a:spcPct val="107000"/>
              </a:lnSpc>
              <a:spcBef>
                <a:spcPts val="0"/>
              </a:spcBef>
              <a:spcAft>
                <a:spcPts val="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Reevaluating lean inventory management principles.</a:t>
            </a:r>
          </a:p>
          <a:p>
            <a:pPr marL="342900" marR="0" lvl="0" indent="-342900">
              <a:lnSpc>
                <a:spcPct val="107000"/>
              </a:lnSpc>
              <a:spcBef>
                <a:spcPts val="0"/>
              </a:spcBef>
              <a:spcAft>
                <a:spcPts val="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Diversifying manufacturing sites as well as sources of raw materials.</a:t>
            </a:r>
          </a:p>
          <a:p>
            <a:pPr marL="342900" marR="0" lvl="0" indent="-342900">
              <a:lnSpc>
                <a:spcPct val="107000"/>
              </a:lnSpc>
              <a:spcBef>
                <a:spcPts val="0"/>
              </a:spcBef>
              <a:spcAft>
                <a:spcPts val="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Encouraging federal investment or incentives.</a:t>
            </a:r>
          </a:p>
          <a:p>
            <a:pPr marL="342900" marR="0" lvl="0" indent="-342900">
              <a:lnSpc>
                <a:spcPct val="107000"/>
              </a:lnSpc>
              <a:spcBef>
                <a:spcPts val="0"/>
              </a:spcBef>
              <a:spcAft>
                <a:spcPts val="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use of data standards including the Unique Device Identifier to reduce counterfeit product.</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The </a:t>
            </a:r>
            <a:r>
              <a:rPr lang="en-US" sz="1200" dirty="0">
                <a:effectLst/>
                <a:latin typeface="Calibri" panose="020F0502020204030204" pitchFamily="34" charset="0"/>
                <a:ea typeface="Calibri" panose="020F0502020204030204" pitchFamily="34" charset="0"/>
                <a:cs typeface="Calibri" panose="020F0502020204030204" pitchFamily="34" charset="0"/>
              </a:rPr>
              <a:t>AHA’s professional membership group, the Association for Health Care Resource &amp; Materials Management, is the leading membership group for health care supply chain professionals. More information is at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ahrmm.org</a:t>
            </a:r>
            <a:r>
              <a:rPr lang="en-US" sz="1200" dirty="0">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4</a:t>
            </a:fld>
            <a:endParaRPr lang="en-US" dirty="0"/>
          </a:p>
        </p:txBody>
      </p:sp>
    </p:spTree>
    <p:extLst>
      <p:ext uri="{BB962C8B-B14F-4D97-AF65-F5344CB8AC3E}">
        <p14:creationId xmlns:p14="http://schemas.microsoft.com/office/powerpoint/2010/main" val="96806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Patients and the health care field are dealing with the after-effects of COVID-19.</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Post-COVID conditions include: Pain, breathing difficulties, hyperlipidemia, malaise and fatigue, hypertension and anxiety.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19% of asymptomatic patients had at least one post-COVID condition.</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50% of hospitalized patients had at least one post-COVID condition.</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COVID-19 virus has been costly. The estimated financial cost of COVID hospitalizations among unvaccinated adults from June through August 2021 is $5.7 billion.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More importantly, COVID-19 has cost lives. The U.S. experienced 522,000 more deaths than normally expected in 2020.  Life expectancy declined by nearly two years from 2018 to 2020, the largest decline since 1943. While white Americans lost 1.36 years, Black Americans lost 3.25 years and Hispanic Americans lost 3.88 years.</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likelihood of death 30 days or more after initial diagnosis with COVID-19 was 46 times higher for patients who were hospitalized than for patients who were not.</a:t>
            </a:r>
          </a:p>
          <a:p>
            <a:pPr marL="0" marR="0">
              <a:lnSpc>
                <a:spcPct val="107000"/>
              </a:lnSpc>
              <a:spcBef>
                <a:spcPts val="0"/>
              </a:spcBef>
              <a:spcAft>
                <a:spcPts val="800"/>
              </a:spcAft>
            </a:pPr>
            <a:endParaRPr lang="en-US" sz="12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A Detailed Study of Patients with Long-Haul COVID: An Analysis of Private Healthcare Claims,” FAIR Health Inc., June 15, 2021.</a:t>
            </a: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200" dirty="0">
                <a:effectLst/>
                <a:latin typeface="Calibri" panose="020F0502020204030204" pitchFamily="34" charset="0"/>
                <a:ea typeface="Calibri" panose="020F0502020204030204" pitchFamily="34" charset="0"/>
                <a:cs typeface="Times New Roman" panose="02020603050405020304" pitchFamily="18" charset="0"/>
              </a:rPr>
              <a:t>Szabo, Liz. “Black and Hispanic Americans Suffer Most in Biggest US Decline in Life Expectancy Since WWII,” Kaiser Health News, June 24, 2021.</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5</a:t>
            </a:fld>
            <a:endParaRPr lang="en-US" dirty="0"/>
          </a:p>
        </p:txBody>
      </p:sp>
    </p:spTree>
    <p:extLst>
      <p:ext uri="{BB962C8B-B14F-4D97-AF65-F5344CB8AC3E}">
        <p14:creationId xmlns:p14="http://schemas.microsoft.com/office/powerpoint/2010/main" val="345399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Vaccination against preventable diseases, in the CDC’s words, is “one of the most effective of public health missions,” saving millions of lives every year. Through the centuries, vaccines have protected children and adults against influenza, measles, smallpox, polio and many other dangerous or deadly diseases. Today, vaccination can help end the COVID-19 global pandemic. Vaccines play a critical role in creating a safe environment for all.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data supports the tremendous effectiveness of the COVID-19 vaccines in preventing serious illness and death.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Without a vaccination program, by the end of June 2021, the U.S. would have experienced an additional 279,000 deaths and 1.25 million hospitalizations.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Unvaccinated adults — compared with vaccinated adults — have five times the risk of infection, 10 times the risk of hospitalization and 10 times the risk of death.</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Hospitalization of children younger than 18 was 3.7 times higher in states with the lowest vaccination rates compared to states with the highest vaccination rates.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important to recognize the hospital field’s role as a trusted partner in communities across the nation. The AHA’s vaccine confidence work amplifies this role and provides resources that hospitals can use through their own communication channels to combat misinformation and build trust in science, public health practices and vaccines within their local communities. Increasing vaccination rates will play an essential role in reducing future surges. Visit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aha.org/vaccineconfidence</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learn more.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Additionally, through the AHA Living Learning Network, health care professionals are sharing COVID-19 best practices and preparing for future public health emergencies. Visit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aha.org/center/living-learning-network</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6</a:t>
            </a:fld>
            <a:endParaRPr lang="en-US" dirty="0"/>
          </a:p>
        </p:txBody>
      </p:sp>
    </p:spTree>
    <p:extLst>
      <p:ext uri="{BB962C8B-B14F-4D97-AF65-F5344CB8AC3E}">
        <p14:creationId xmlns:p14="http://schemas.microsoft.com/office/powerpoint/2010/main" val="23750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pandemic has exacerbated burnout and related mental health challenges facing the health care workforce, particularly when administrative burden, sub-optimal communications systems, and unbalanced teams collide with an extended crisis. In addition, the traumatic impact of COVID-19, especially on care providers in hard hit areas, has amplified the need for support and efforts to improve well-being.</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62% of frontline workers report that worry or stress related to the pandemic has had a negative impact on their mental health.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emotional health of nurse leaders has declined. Fifty-one percent of nurse leaders reported they were emotionally healthy in the beginning of 2021, but that number dropped to 43% in August of 2021.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61% of physicians frequently experience burnout. Female physicians report the highest experiences of burnout at 69%.</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Members are enhancing resiliency programs, adjusting staffing models, reskilling employees, strengthening team dynamics and maximizing technology to improve workflows, patient care and the well-being of the workforce.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AHA Physician Alliance provides numerous resiliency resources for clinicians through the Be Well initiative. Visit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aha.org/physician-alliance-be-well</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7</a:t>
            </a:fld>
            <a:endParaRPr lang="en-US" dirty="0"/>
          </a:p>
        </p:txBody>
      </p:sp>
    </p:spTree>
    <p:extLst>
      <p:ext uri="{BB962C8B-B14F-4D97-AF65-F5344CB8AC3E}">
        <p14:creationId xmlns:p14="http://schemas.microsoft.com/office/powerpoint/2010/main" val="298461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Ensuring an adequate force of physicians and nurses during the pandemic and beyond is critical to the health of patients, communities and society. The U.S. continues to see surges of COVID-19 across the nation. In those communities, the health care system is exceedingly stressed, and in some areas, hospitals are again reaching their full capacity.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Health care executives cite many workforce shortages that are worse in 2021, including nurses, behavioral health providers and advanced practitioners.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2021, the nursing vacancy rate in hospitals is 10%. It takes an average of 89 days for a hospital to hire an experience registered nurse.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challenge of sustaining and growing the health care workforce predates the COVID-19 pandemic.  Workforce shortfalls — combined with an aging population, a rise in chronic diseases and behavioral health conditions, and advancements in the state-of-the-art of care delivery — all contribute to the need for strategies and policies that ensure America’s health care workforce can meet the demands of today and be adequately prepared for the delivery system of tomorrow.</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AHA is continuing work with members and partners to build a resilient and skilled workforce. Learn more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aha.org/workforce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8</a:t>
            </a:fld>
            <a:endParaRPr lang="en-US" dirty="0"/>
          </a:p>
        </p:txBody>
      </p:sp>
    </p:spTree>
    <p:extLst>
      <p:ext uri="{BB962C8B-B14F-4D97-AF65-F5344CB8AC3E}">
        <p14:creationId xmlns:p14="http://schemas.microsoft.com/office/powerpoint/2010/main" val="3990632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Health equity is when all members of society enjoy a fair and just opportunity to be as healthy as possible.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COVID-19 pandemic has brought social and racial injustice and inequity to the forefront of public health.</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Since the beginning of the pandemic, people in historically marginalized communities were: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48% more likely to have died from COVID-19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28% more likely to have been diagnosed with COVID-19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23% more likely to be in a COVID-19 hot spot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17% less likely to have been tested for COVID-19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8% less likely to have been fully vaccinated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Additionally, job losses have disproportionately affected communities of color, women, younger workers and workers with lower educational attainment or income.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Black and Hispanic workers faced 1.6 to 2 times the unemployment rates compared with white workers.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Households with less than $30,000 in annual income faced double the unemployment rates of higher-income households.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Women accounted for 56% of workforce exits since the start of the pandemic, despite making up 48% of the workforce.</a:t>
            </a: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Within health care settings, from urban to rural and from hospitals to ambulatory care sites and clinics, there is renewed focus on efforts to advance health equity. The AHA’s Institute for Diversity and Health Equity works with hospitals and health services organizations to advance health equity for all. Some of their efforts include: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Improving data collection</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Increasing cultural competency and implicit bias training and education</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Increasing diversity and inclusion in leadership and governance roles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Strengthening community partnerships.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Learn more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ifdhe.aha.org</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dirty="0">
                <a:effectLst/>
                <a:latin typeface="Calibri" panose="020F0502020204030204" pitchFamily="34" charset="0"/>
                <a:ea typeface="Calibri" panose="020F0502020204030204" pitchFamily="34" charset="0"/>
                <a:cs typeface="Times New Roman" panose="02020603050405020304" pitchFamily="18" charset="0"/>
              </a:rPr>
              <a:t>”Health Equity Considerations and Racial and Ethnic Minority Groups,” CDC,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https://www.cdc.gov/coronavirus/2019-ncov/community/health-equity/race-ethnicity.html</a:t>
            </a:r>
            <a:r>
              <a:rPr lang="en-US" sz="1200" dirty="0">
                <a:effectLst/>
                <a:latin typeface="Calibri" panose="020F0502020204030204" pitchFamily="34" charset="0"/>
                <a:ea typeface="Calibri" panose="020F0502020204030204" pitchFamily="34" charset="0"/>
                <a:cs typeface="Times New Roman" panose="02020603050405020304" pitchFamily="18" charset="0"/>
              </a:rPr>
              <a:t>, Accessed Nov. 9, 2021. </a:t>
            </a:r>
          </a:p>
          <a:p>
            <a:endParaRPr lang="en-US" dirty="0"/>
          </a:p>
        </p:txBody>
      </p:sp>
      <p:sp>
        <p:nvSpPr>
          <p:cNvPr id="4" name="Slide Number Placeholder 3"/>
          <p:cNvSpPr>
            <a:spLocks noGrp="1"/>
          </p:cNvSpPr>
          <p:nvPr>
            <p:ph type="sldNum" sz="quarter" idx="10"/>
          </p:nvPr>
        </p:nvSpPr>
        <p:spPr/>
        <p:txBody>
          <a:bodyPr/>
          <a:lstStyle/>
          <a:p>
            <a:fld id="{F13C9C1A-8830-4F80-8EF3-6EEC7BA5801F}" type="slidenum">
              <a:rPr lang="en-US" smtClean="0"/>
              <a:t>9</a:t>
            </a:fld>
            <a:endParaRPr lang="en-US" dirty="0"/>
          </a:p>
        </p:txBody>
      </p:sp>
    </p:spTree>
    <p:extLst>
      <p:ext uri="{BB962C8B-B14F-4D97-AF65-F5344CB8AC3E}">
        <p14:creationId xmlns:p14="http://schemas.microsoft.com/office/powerpoint/2010/main" val="5539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92075E-DE55-0144-960E-8774E8BE105F}"/>
              </a:ext>
            </a:extLst>
          </p:cNvPr>
          <p:cNvSpPr>
            <a:spLocks noGrp="1"/>
          </p:cNvSpPr>
          <p:nvPr>
            <p:ph type="subTitle" idx="1" hasCustomPrompt="1"/>
          </p:nvPr>
        </p:nvSpPr>
        <p:spPr>
          <a:xfrm>
            <a:off x="685799" y="4764941"/>
            <a:ext cx="11006527" cy="703279"/>
          </a:xfrm>
          <a:prstGeom prst="rect">
            <a:avLst/>
          </a:prstGeom>
        </p:spPr>
        <p:txBody>
          <a:bodyPr anchor="t">
            <a:normAutofit/>
          </a:bodyPr>
          <a:lstStyle>
            <a:lvl1pPr marL="0" indent="0" algn="l">
              <a:buNone/>
              <a:defRPr sz="25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presentation date/subtitle here</a:t>
            </a:r>
          </a:p>
        </p:txBody>
      </p:sp>
      <p:pic>
        <p:nvPicPr>
          <p:cNvPr id="7" name="Picture 6">
            <a:extLst>
              <a:ext uri="{FF2B5EF4-FFF2-40B4-BE49-F238E27FC236}">
                <a16:creationId xmlns:a16="http://schemas.microsoft.com/office/drawing/2014/main" id="{941513B7-F857-4141-B17F-7BDC02ADC46C}"/>
              </a:ext>
            </a:extLst>
          </p:cNvPr>
          <p:cNvPicPr>
            <a:picLocks noChangeAspect="1"/>
          </p:cNvPicPr>
          <p:nvPr userDrawn="1"/>
        </p:nvPicPr>
        <p:blipFill>
          <a:blip r:embed="rId2"/>
          <a:stretch>
            <a:fillRect/>
          </a:stretch>
        </p:blipFill>
        <p:spPr>
          <a:xfrm>
            <a:off x="-3050" y="-2287"/>
            <a:ext cx="12195050" cy="3014993"/>
          </a:xfrm>
          <a:prstGeom prst="rect">
            <a:avLst/>
          </a:prstGeom>
          <a:ln>
            <a:noFill/>
          </a:ln>
        </p:spPr>
      </p:pic>
      <p:pic>
        <p:nvPicPr>
          <p:cNvPr id="8" name="Picture 7">
            <a:extLst>
              <a:ext uri="{FF2B5EF4-FFF2-40B4-BE49-F238E27FC236}">
                <a16:creationId xmlns:a16="http://schemas.microsoft.com/office/drawing/2014/main" id="{B8950322-E940-A345-96EE-196CD45FC0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709512"/>
            <a:ext cx="3693695" cy="1379639"/>
          </a:xfrm>
          <a:prstGeom prst="rect">
            <a:avLst/>
          </a:prstGeom>
        </p:spPr>
      </p:pic>
      <p:sp>
        <p:nvSpPr>
          <p:cNvPr id="9" name="Title 8">
            <a:extLst>
              <a:ext uri="{FF2B5EF4-FFF2-40B4-BE49-F238E27FC236}">
                <a16:creationId xmlns:a16="http://schemas.microsoft.com/office/drawing/2014/main" id="{FE90C26B-6D02-A14F-AF20-F4BD54E23C31}"/>
              </a:ext>
            </a:extLst>
          </p:cNvPr>
          <p:cNvSpPr>
            <a:spLocks noGrp="1"/>
          </p:cNvSpPr>
          <p:nvPr>
            <p:ph type="title" hasCustomPrompt="1"/>
          </p:nvPr>
        </p:nvSpPr>
        <p:spPr>
          <a:xfrm>
            <a:off x="685800" y="4015790"/>
            <a:ext cx="11006528" cy="703279"/>
          </a:xfrm>
          <a:prstGeom prst="rect">
            <a:avLst/>
          </a:prstGeom>
        </p:spPr>
        <p:txBody>
          <a:bodyPr anchor="ctr">
            <a:normAutofit/>
          </a:bodyPr>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a:t>Insert Presentation Title Here</a:t>
            </a:r>
          </a:p>
        </p:txBody>
      </p:sp>
      <p:sp>
        <p:nvSpPr>
          <p:cNvPr id="6" name="Rectangle 5">
            <a:extLst>
              <a:ext uri="{FF2B5EF4-FFF2-40B4-BE49-F238E27FC236}">
                <a16:creationId xmlns:a16="http://schemas.microsoft.com/office/drawing/2014/main" id="{573EC55C-F913-C94B-9F54-B6CAC45B78D5}"/>
              </a:ext>
            </a:extLst>
          </p:cNvPr>
          <p:cNvSpPr/>
          <p:nvPr userDrawn="1"/>
        </p:nvSpPr>
        <p:spPr>
          <a:xfrm>
            <a:off x="0" y="6566715"/>
            <a:ext cx="12191999" cy="291285"/>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867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85" name="Straight Connector 84">
            <a:extLst>
              <a:ext uri="{FF2B5EF4-FFF2-40B4-BE49-F238E27FC236}">
                <a16:creationId xmlns:a16="http://schemas.microsoft.com/office/drawing/2014/main" id="{0D41AC42-630D-8C42-BB91-001B5C1260CF}"/>
              </a:ext>
            </a:extLst>
          </p:cNvPr>
          <p:cNvCxnSpPr>
            <a:cxnSpLocks/>
          </p:cNvCxnSpPr>
          <p:nvPr userDrawn="1"/>
        </p:nvCxnSpPr>
        <p:spPr>
          <a:xfrm>
            <a:off x="3722839" y="1018490"/>
            <a:ext cx="0" cy="3891311"/>
          </a:xfrm>
          <a:prstGeom prst="line">
            <a:avLst/>
          </a:prstGeom>
          <a:ln w="28575">
            <a:solidFill>
              <a:srgbClr val="003087"/>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6ECD1346-B360-6F42-B0D1-52D250203145}"/>
              </a:ext>
            </a:extLst>
          </p:cNvPr>
          <p:cNvSpPr>
            <a:spLocks noGrp="1"/>
          </p:cNvSpPr>
          <p:nvPr>
            <p:ph sz="quarter" idx="11" hasCustomPrompt="1"/>
          </p:nvPr>
        </p:nvSpPr>
        <p:spPr>
          <a:xfrm>
            <a:off x="395289" y="2175806"/>
            <a:ext cx="3030157" cy="1576679"/>
          </a:xfrm>
          <a:prstGeom prst="rect">
            <a:avLst/>
          </a:prstGeom>
        </p:spPr>
        <p:txBody>
          <a:bodyPr anchor="ctr"/>
          <a:lstStyle>
            <a:lvl1pPr marL="0" indent="0" algn="r">
              <a:buNone/>
              <a:defRPr sz="3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65B1E2"/>
                </a:solidFill>
                <a:latin typeface="Arial" panose="020B0604020202020204" pitchFamily="34" charset="0"/>
                <a:cs typeface="Arial" panose="020B0604020202020204" pitchFamily="34" charset="0"/>
              </a:defRPr>
            </a:lvl2pPr>
            <a:lvl3pPr marL="914400" indent="0">
              <a:buNone/>
              <a:defRPr sz="2000" b="1">
                <a:solidFill>
                  <a:srgbClr val="65B1E2"/>
                </a:solidFill>
                <a:latin typeface="Arial" panose="020B0604020202020204" pitchFamily="34" charset="0"/>
                <a:cs typeface="Arial" panose="020B0604020202020204" pitchFamily="34" charset="0"/>
              </a:defRPr>
            </a:lvl3pPr>
            <a:lvl4pPr marL="1371600" indent="0">
              <a:buNone/>
              <a:defRPr sz="2000" b="1">
                <a:solidFill>
                  <a:srgbClr val="65B1E2"/>
                </a:solidFill>
                <a:latin typeface="Arial" panose="020B0604020202020204" pitchFamily="34" charset="0"/>
                <a:cs typeface="Arial" panose="020B0604020202020204" pitchFamily="34" charset="0"/>
              </a:defRPr>
            </a:lvl4pPr>
            <a:lvl5pPr marL="1828800" indent="0">
              <a:buNone/>
              <a:defRPr sz="2000" b="1">
                <a:solidFill>
                  <a:srgbClr val="65B1E2"/>
                </a:solidFill>
                <a:latin typeface="Arial" panose="020B0604020202020204" pitchFamily="34" charset="0"/>
                <a:cs typeface="Arial" panose="020B0604020202020204" pitchFamily="34" charset="0"/>
              </a:defRPr>
            </a:lvl5pPr>
          </a:lstStyle>
          <a:p>
            <a:pPr lvl="0"/>
            <a:r>
              <a:rPr lang="en-US"/>
              <a:t>Insert Title/Date/</a:t>
            </a:r>
            <a:br>
              <a:rPr lang="en-US"/>
            </a:br>
            <a:r>
              <a:rPr lang="en-US"/>
              <a:t>Icon Here</a:t>
            </a:r>
          </a:p>
        </p:txBody>
      </p:sp>
      <p:sp>
        <p:nvSpPr>
          <p:cNvPr id="92" name="Text Placeholder 13">
            <a:extLst>
              <a:ext uri="{FF2B5EF4-FFF2-40B4-BE49-F238E27FC236}">
                <a16:creationId xmlns:a16="http://schemas.microsoft.com/office/drawing/2014/main" id="{61145061-6907-B048-BC63-93B3F9C7DBDB}"/>
              </a:ext>
            </a:extLst>
          </p:cNvPr>
          <p:cNvSpPr>
            <a:spLocks noGrp="1"/>
          </p:cNvSpPr>
          <p:nvPr>
            <p:ph type="body" sz="quarter" idx="12" hasCustomPrompt="1"/>
          </p:nvPr>
        </p:nvSpPr>
        <p:spPr>
          <a:xfrm>
            <a:off x="4020231" y="1018490"/>
            <a:ext cx="7842190" cy="3891311"/>
          </a:xfrm>
          <a:prstGeom prst="rect">
            <a:avLst/>
          </a:prstGeom>
        </p:spPr>
        <p:txBody>
          <a:bodyPr anchor="ctr"/>
          <a:lstStyle>
            <a:lvl1pPr marL="0" indent="0">
              <a:lnSpc>
                <a:spcPts val="3700"/>
              </a:lnSpc>
              <a:buNone/>
              <a:defRPr sz="30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pic>
        <p:nvPicPr>
          <p:cNvPr id="19" name="Picture 18">
            <a:extLst>
              <a:ext uri="{FF2B5EF4-FFF2-40B4-BE49-F238E27FC236}">
                <a16:creationId xmlns:a16="http://schemas.microsoft.com/office/drawing/2014/main" id="{26039C51-3AAF-A949-A0CB-196D7309B6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20" name="Rectangle 19">
            <a:extLst>
              <a:ext uri="{FF2B5EF4-FFF2-40B4-BE49-F238E27FC236}">
                <a16:creationId xmlns:a16="http://schemas.microsoft.com/office/drawing/2014/main" id="{5BD622B3-E31B-0A4D-A4AB-410B2BF8739A}"/>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8">
            <a:extLst>
              <a:ext uri="{FF2B5EF4-FFF2-40B4-BE49-F238E27FC236}">
                <a16:creationId xmlns:a16="http://schemas.microsoft.com/office/drawing/2014/main" id="{6976D9DD-B780-2F42-81ED-12E79B0C990F}"/>
              </a:ext>
            </a:extLst>
          </p:cNvPr>
          <p:cNvSpPr>
            <a:spLocks noGrp="1"/>
          </p:cNvSpPr>
          <p:nvPr>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
        <p:nvSpPr>
          <p:cNvPr id="22" name="Content Placeholder 7">
            <a:extLst>
              <a:ext uri="{FF2B5EF4-FFF2-40B4-BE49-F238E27FC236}">
                <a16:creationId xmlns:a16="http://schemas.microsoft.com/office/drawing/2014/main" id="{98420E95-55F6-2244-BB5F-58521215120C}"/>
              </a:ext>
            </a:extLst>
          </p:cNvPr>
          <p:cNvSpPr>
            <a:spLocks noGrp="1"/>
          </p:cNvSpPr>
          <p:nvPr>
            <p:ph sz="quarter" idx="10" hasCustomPrompt="1"/>
          </p:nvPr>
        </p:nvSpPr>
        <p:spPr>
          <a:xfrm>
            <a:off x="395289" y="5994282"/>
            <a:ext cx="9561512" cy="469298"/>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spTree>
    <p:extLst>
      <p:ext uri="{BB962C8B-B14F-4D97-AF65-F5344CB8AC3E}">
        <p14:creationId xmlns:p14="http://schemas.microsoft.com/office/powerpoint/2010/main" val="2469231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A3EE-D179-3B43-8FB2-E99C49D64062}"/>
              </a:ext>
            </a:extLst>
          </p:cNvPr>
          <p:cNvSpPr>
            <a:spLocks noGrp="1"/>
          </p:cNvSpPr>
          <p:nvPr>
            <p:ph type="title" hasCustomPrompt="1"/>
          </p:nvPr>
        </p:nvSpPr>
        <p:spPr>
          <a:xfrm>
            <a:off x="395438" y="3429000"/>
            <a:ext cx="8702263" cy="597401"/>
          </a:xfrm>
          <a:prstGeom prst="rect">
            <a:avLst/>
          </a:prstGeom>
        </p:spPr>
        <p:txBody>
          <a:bodyPr anchor="ct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a:t>Secondary Title Slide</a:t>
            </a:r>
          </a:p>
        </p:txBody>
      </p:sp>
      <p:pic>
        <p:nvPicPr>
          <p:cNvPr id="5" name="Picture 4">
            <a:extLst>
              <a:ext uri="{FF2B5EF4-FFF2-40B4-BE49-F238E27FC236}">
                <a16:creationId xmlns:a16="http://schemas.microsoft.com/office/drawing/2014/main" id="{F9B77503-51B2-8645-9865-28555B2575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760" y="5661061"/>
            <a:ext cx="1682815" cy="628551"/>
          </a:xfrm>
          <a:prstGeom prst="rect">
            <a:avLst/>
          </a:prstGeom>
        </p:spPr>
      </p:pic>
      <p:sp>
        <p:nvSpPr>
          <p:cNvPr id="27" name="Right Triangle 26">
            <a:extLst>
              <a:ext uri="{FF2B5EF4-FFF2-40B4-BE49-F238E27FC236}">
                <a16:creationId xmlns:a16="http://schemas.microsoft.com/office/drawing/2014/main" id="{D9E570D1-9D96-F54A-BA85-C275E356D771}"/>
              </a:ext>
            </a:extLst>
          </p:cNvPr>
          <p:cNvSpPr/>
          <p:nvPr userDrawn="1"/>
        </p:nvSpPr>
        <p:spPr>
          <a:xfrm flipH="1" flipV="1">
            <a:off x="3390900" y="0"/>
            <a:ext cx="8801100" cy="4419600"/>
          </a:xfrm>
          <a:prstGeom prst="rtTriangle">
            <a:avLst/>
          </a:prstGeom>
          <a:solidFill>
            <a:srgbClr val="B8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212BD942-73A9-8B47-B71A-9AB8A537CD66}"/>
              </a:ext>
            </a:extLst>
          </p:cNvPr>
          <p:cNvSpPr/>
          <p:nvPr userDrawn="1"/>
        </p:nvSpPr>
        <p:spPr>
          <a:xfrm flipH="1">
            <a:off x="7029450" y="2295525"/>
            <a:ext cx="5162550" cy="4562475"/>
          </a:xfrm>
          <a:prstGeom prst="rtTriangle">
            <a:avLst/>
          </a:prstGeom>
          <a:solidFill>
            <a:srgbClr val="0E2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8">
            <a:extLst>
              <a:ext uri="{FF2B5EF4-FFF2-40B4-BE49-F238E27FC236}">
                <a16:creationId xmlns:a16="http://schemas.microsoft.com/office/drawing/2014/main" id="{CFBF6900-5980-2C4A-B68F-85F75F3DA537}"/>
              </a:ext>
            </a:extLst>
          </p:cNvPr>
          <p:cNvSpPr>
            <a:spLocks noGrp="1"/>
          </p:cNvSpPr>
          <p:nvPr>
            <p:ph sz="quarter" idx="11" hasCustomPrompt="1"/>
          </p:nvPr>
        </p:nvSpPr>
        <p:spPr>
          <a:xfrm>
            <a:off x="10773403" y="6566714"/>
            <a:ext cx="1089025" cy="276771"/>
          </a:xfrm>
          <a:prstGeom prst="rect">
            <a:avLst/>
          </a:prstGeom>
        </p:spPr>
        <p:txBody>
          <a:bodyPr anchor="ctr"/>
          <a:lstStyle>
            <a:lvl1pPr marL="0" indent="0" algn="r">
              <a:buNone/>
              <a:defRPr sz="1000">
                <a:solidFill>
                  <a:srgbClr val="65B1E2"/>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Tree>
    <p:extLst>
      <p:ext uri="{BB962C8B-B14F-4D97-AF65-F5344CB8AC3E}">
        <p14:creationId xmlns:p14="http://schemas.microsoft.com/office/powerpoint/2010/main" val="336737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213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92075E-DE55-0144-960E-8774E8BE105F}"/>
              </a:ext>
            </a:extLst>
          </p:cNvPr>
          <p:cNvSpPr>
            <a:spLocks noGrp="1"/>
          </p:cNvSpPr>
          <p:nvPr>
            <p:ph type="subTitle" idx="1"/>
          </p:nvPr>
        </p:nvSpPr>
        <p:spPr>
          <a:xfrm>
            <a:off x="685800" y="4443676"/>
            <a:ext cx="10515600" cy="1655762"/>
          </a:xfrm>
        </p:spPr>
        <p:txBody>
          <a:bodyPr>
            <a:normAutofit/>
          </a:bodyPr>
          <a:lstStyle>
            <a:lvl1pPr marL="0" indent="0" algn="l">
              <a:buNone/>
              <a:defRPr sz="25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941513B7-F857-4141-B17F-7BDC02ADC46C}"/>
              </a:ext>
            </a:extLst>
          </p:cNvPr>
          <p:cNvPicPr>
            <a:picLocks noChangeAspect="1"/>
          </p:cNvPicPr>
          <p:nvPr userDrawn="1"/>
        </p:nvPicPr>
        <p:blipFill>
          <a:blip r:embed="rId2"/>
          <a:stretch>
            <a:fillRect/>
          </a:stretch>
        </p:blipFill>
        <p:spPr>
          <a:xfrm>
            <a:off x="-3050" y="-2287"/>
            <a:ext cx="12195050" cy="3014993"/>
          </a:xfrm>
          <a:prstGeom prst="rect">
            <a:avLst/>
          </a:prstGeom>
          <a:ln>
            <a:noFill/>
          </a:ln>
        </p:spPr>
      </p:pic>
      <p:pic>
        <p:nvPicPr>
          <p:cNvPr id="8" name="Picture 7">
            <a:extLst>
              <a:ext uri="{FF2B5EF4-FFF2-40B4-BE49-F238E27FC236}">
                <a16:creationId xmlns:a16="http://schemas.microsoft.com/office/drawing/2014/main" id="{B8950322-E940-A345-96EE-196CD45FC0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709512"/>
            <a:ext cx="3693695" cy="1379639"/>
          </a:xfrm>
          <a:prstGeom prst="rect">
            <a:avLst/>
          </a:prstGeom>
        </p:spPr>
      </p:pic>
      <p:sp>
        <p:nvSpPr>
          <p:cNvPr id="9" name="Title 8">
            <a:extLst>
              <a:ext uri="{FF2B5EF4-FFF2-40B4-BE49-F238E27FC236}">
                <a16:creationId xmlns:a16="http://schemas.microsoft.com/office/drawing/2014/main" id="{FE90C26B-6D02-A14F-AF20-F4BD54E23C31}"/>
              </a:ext>
            </a:extLst>
          </p:cNvPr>
          <p:cNvSpPr>
            <a:spLocks noGrp="1"/>
          </p:cNvSpPr>
          <p:nvPr>
            <p:ph type="title"/>
          </p:nvPr>
        </p:nvSpPr>
        <p:spPr>
          <a:xfrm>
            <a:off x="685800" y="3724505"/>
            <a:ext cx="10515600" cy="703279"/>
          </a:xfrm>
        </p:spPr>
        <p:txBody>
          <a:bodyPr>
            <a:normAutofit/>
          </a:bodyPr>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56211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A3EE-D179-3B43-8FB2-E99C49D64062}"/>
              </a:ext>
            </a:extLst>
          </p:cNvPr>
          <p:cNvSpPr>
            <a:spLocks noGrp="1"/>
          </p:cNvSpPr>
          <p:nvPr>
            <p:ph type="title"/>
          </p:nvPr>
        </p:nvSpPr>
        <p:spPr>
          <a:xfrm>
            <a:off x="395438" y="288123"/>
            <a:ext cx="11601092" cy="597401"/>
          </a:xfrm>
        </p:spPr>
        <p:txBody>
          <a:bodyP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05C2A91-924E-2A4C-A900-5B5A81679153}"/>
              </a:ext>
            </a:extLst>
          </p:cNvPr>
          <p:cNvSpPr>
            <a:spLocks noGrp="1"/>
          </p:cNvSpPr>
          <p:nvPr>
            <p:ph idx="1"/>
          </p:nvPr>
        </p:nvSpPr>
        <p:spPr>
          <a:xfrm>
            <a:off x="395438" y="1086480"/>
            <a:ext cx="11601092" cy="4351338"/>
          </a:xfrm>
        </p:spPr>
        <p:txBody>
          <a:bodyPr/>
          <a:lstStyle>
            <a:lvl1pPr marL="2286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6858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9B77503-51B2-8645-9865-28555B2575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661061"/>
            <a:ext cx="1682815" cy="628551"/>
          </a:xfrm>
          <a:prstGeom prst="rect">
            <a:avLst/>
          </a:prstGeom>
        </p:spPr>
      </p:pic>
    </p:spTree>
    <p:extLst>
      <p:ext uri="{BB962C8B-B14F-4D97-AF65-F5344CB8AC3E}">
        <p14:creationId xmlns:p14="http://schemas.microsoft.com/office/powerpoint/2010/main" val="2572923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39735-D46A-334B-BD07-8B6C97DD589E}"/>
              </a:ext>
            </a:extLst>
          </p:cNvPr>
          <p:cNvSpPr>
            <a:spLocks noGrp="1"/>
          </p:cNvSpPr>
          <p:nvPr>
            <p:ph sz="half" idx="1"/>
          </p:nvPr>
        </p:nvSpPr>
        <p:spPr>
          <a:xfrm>
            <a:off x="0" y="0"/>
            <a:ext cx="5192027" cy="6564429"/>
          </a:xfrm>
        </p:spPr>
        <p:txBody>
          <a:bodyPr/>
          <a:lstStyle>
            <a:lvl1pPr marL="0" indent="0">
              <a:buNone/>
              <a:defRPr/>
            </a:lvl1pPr>
          </a:lstStyle>
          <a:p>
            <a:pPr lvl="0"/>
            <a:endParaRPr lang="en-US"/>
          </a:p>
        </p:txBody>
      </p:sp>
      <p:sp>
        <p:nvSpPr>
          <p:cNvPr id="10" name="Title 1">
            <a:extLst>
              <a:ext uri="{FF2B5EF4-FFF2-40B4-BE49-F238E27FC236}">
                <a16:creationId xmlns:a16="http://schemas.microsoft.com/office/drawing/2014/main" id="{198CAC95-3142-AB41-820C-B52352FF205D}"/>
              </a:ext>
            </a:extLst>
          </p:cNvPr>
          <p:cNvSpPr>
            <a:spLocks noGrp="1"/>
          </p:cNvSpPr>
          <p:nvPr>
            <p:ph type="title"/>
          </p:nvPr>
        </p:nvSpPr>
        <p:spPr>
          <a:xfrm>
            <a:off x="5506453" y="288123"/>
            <a:ext cx="6419250" cy="597401"/>
          </a:xfrm>
        </p:spPr>
        <p:txBody>
          <a:bodyP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F26C3A20-4F51-344F-BCC4-5F21202C76A4}"/>
              </a:ext>
            </a:extLst>
          </p:cNvPr>
          <p:cNvSpPr>
            <a:spLocks noGrp="1"/>
          </p:cNvSpPr>
          <p:nvPr>
            <p:ph idx="10"/>
          </p:nvPr>
        </p:nvSpPr>
        <p:spPr>
          <a:xfrm>
            <a:off x="5506453" y="1086480"/>
            <a:ext cx="6419250" cy="4351338"/>
          </a:xfrm>
        </p:spPr>
        <p:txBody>
          <a:bodyPr/>
          <a:lstStyle>
            <a:lvl1pPr marL="2286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6858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8E5B1DF-5243-8242-83B0-D21622C0F1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661061"/>
            <a:ext cx="1682815" cy="628551"/>
          </a:xfrm>
          <a:prstGeom prst="rect">
            <a:avLst/>
          </a:prstGeom>
        </p:spPr>
      </p:pic>
    </p:spTree>
    <p:extLst>
      <p:ext uri="{BB962C8B-B14F-4D97-AF65-F5344CB8AC3E}">
        <p14:creationId xmlns:p14="http://schemas.microsoft.com/office/powerpoint/2010/main" val="1591841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0" y="0"/>
            <a:ext cx="12192000" cy="6559825"/>
          </a:xfrm>
        </p:spPr>
        <p:txBody>
          <a:bodyPr/>
          <a:lstStyle>
            <a:lvl1pPr marL="0" indent="0">
              <a:buNone/>
              <a:defRPr/>
            </a:lvl1pPr>
          </a:lstStyle>
          <a:p>
            <a:pPr lvl="0"/>
            <a:endParaRPr lang="en-US"/>
          </a:p>
        </p:txBody>
      </p:sp>
      <p:pic>
        <p:nvPicPr>
          <p:cNvPr id="5" name="Picture 4">
            <a:extLst>
              <a:ext uri="{FF2B5EF4-FFF2-40B4-BE49-F238E27FC236}">
                <a16:creationId xmlns:a16="http://schemas.microsoft.com/office/drawing/2014/main" id="{0282171A-2F26-BD4F-B010-03A9BD7365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661061"/>
            <a:ext cx="1682815" cy="628551"/>
          </a:xfrm>
          <a:prstGeom prst="rect">
            <a:avLst/>
          </a:prstGeom>
        </p:spPr>
      </p:pic>
    </p:spTree>
    <p:extLst>
      <p:ext uri="{BB962C8B-B14F-4D97-AF65-F5344CB8AC3E}">
        <p14:creationId xmlns:p14="http://schemas.microsoft.com/office/powerpoint/2010/main" val="394280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731520" y="385012"/>
            <a:ext cx="5111015" cy="5101390"/>
          </a:xfrm>
          <a:ln>
            <a:solidFill>
              <a:schemeClr val="tx1">
                <a:lumMod val="50000"/>
                <a:lumOff val="50000"/>
              </a:schemeClr>
            </a:solidFill>
          </a:ln>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84A3AA8A-1AF5-6B47-B121-FD8243E53D2D}"/>
              </a:ext>
            </a:extLst>
          </p:cNvPr>
          <p:cNvSpPr>
            <a:spLocks noGrp="1"/>
          </p:cNvSpPr>
          <p:nvPr>
            <p:ph sz="half" idx="10"/>
          </p:nvPr>
        </p:nvSpPr>
        <p:spPr>
          <a:xfrm>
            <a:off x="6304642" y="385011"/>
            <a:ext cx="5111015" cy="5101390"/>
          </a:xfrm>
          <a:ln>
            <a:solidFill>
              <a:schemeClr val="tx1">
                <a:lumMod val="50000"/>
                <a:lumOff val="50000"/>
              </a:schemeClr>
            </a:solidFill>
          </a:ln>
        </p:spPr>
        <p:txBody>
          <a:bodyPr/>
          <a:lstStyle>
            <a:lvl1pPr marL="0" indent="0">
              <a:buNone/>
              <a:defRPr/>
            </a:lvl1pPr>
          </a:lstStyle>
          <a:p>
            <a:pPr lvl="0"/>
            <a:endParaRPr lang="en-US"/>
          </a:p>
        </p:txBody>
      </p:sp>
      <p:pic>
        <p:nvPicPr>
          <p:cNvPr id="5" name="Picture 4">
            <a:extLst>
              <a:ext uri="{FF2B5EF4-FFF2-40B4-BE49-F238E27FC236}">
                <a16:creationId xmlns:a16="http://schemas.microsoft.com/office/drawing/2014/main" id="{DFC9AFD8-AF68-6943-B4ED-1727FAF71C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661061"/>
            <a:ext cx="1682815" cy="628551"/>
          </a:xfrm>
          <a:prstGeom prst="rect">
            <a:avLst/>
          </a:prstGeom>
        </p:spPr>
      </p:pic>
    </p:spTree>
    <p:extLst>
      <p:ext uri="{BB962C8B-B14F-4D97-AF65-F5344CB8AC3E}">
        <p14:creationId xmlns:p14="http://schemas.microsoft.com/office/powerpoint/2010/main" val="3768464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A3EE-D179-3B43-8FB2-E99C49D64062}"/>
              </a:ext>
            </a:extLst>
          </p:cNvPr>
          <p:cNvSpPr>
            <a:spLocks noGrp="1"/>
          </p:cNvSpPr>
          <p:nvPr>
            <p:ph type="title" hasCustomPrompt="1"/>
          </p:nvPr>
        </p:nvSpPr>
        <p:spPr>
          <a:xfrm>
            <a:off x="395438" y="3429000"/>
            <a:ext cx="8702263" cy="597401"/>
          </a:xfrm>
          <a:prstGeom prst="rect">
            <a:avLst/>
          </a:prstGeom>
        </p:spPr>
        <p:txBody>
          <a:bodyPr anchor="ct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a:t>Secondary Title Slide</a:t>
            </a:r>
          </a:p>
        </p:txBody>
      </p:sp>
      <p:pic>
        <p:nvPicPr>
          <p:cNvPr id="5" name="Picture 4">
            <a:extLst>
              <a:ext uri="{FF2B5EF4-FFF2-40B4-BE49-F238E27FC236}">
                <a16:creationId xmlns:a16="http://schemas.microsoft.com/office/drawing/2014/main" id="{F9B77503-51B2-8645-9865-28555B2575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760" y="5661061"/>
            <a:ext cx="1682815" cy="628551"/>
          </a:xfrm>
          <a:prstGeom prst="rect">
            <a:avLst/>
          </a:prstGeom>
        </p:spPr>
      </p:pic>
      <p:sp>
        <p:nvSpPr>
          <p:cNvPr id="27" name="Right Triangle 26">
            <a:extLst>
              <a:ext uri="{FF2B5EF4-FFF2-40B4-BE49-F238E27FC236}">
                <a16:creationId xmlns:a16="http://schemas.microsoft.com/office/drawing/2014/main" id="{D9E570D1-9D96-F54A-BA85-C275E356D771}"/>
              </a:ext>
            </a:extLst>
          </p:cNvPr>
          <p:cNvSpPr/>
          <p:nvPr userDrawn="1"/>
        </p:nvSpPr>
        <p:spPr>
          <a:xfrm flipH="1" flipV="1">
            <a:off x="3390900" y="0"/>
            <a:ext cx="8801100" cy="4419600"/>
          </a:xfrm>
          <a:prstGeom prst="rtTriangle">
            <a:avLst/>
          </a:prstGeom>
          <a:solidFill>
            <a:srgbClr val="B8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212BD942-73A9-8B47-B71A-9AB8A537CD66}"/>
              </a:ext>
            </a:extLst>
          </p:cNvPr>
          <p:cNvSpPr/>
          <p:nvPr userDrawn="1"/>
        </p:nvSpPr>
        <p:spPr>
          <a:xfrm flipH="1">
            <a:off x="7029450" y="2295525"/>
            <a:ext cx="5162550" cy="4562475"/>
          </a:xfrm>
          <a:prstGeom prst="rtTriangle">
            <a:avLst/>
          </a:prstGeom>
          <a:solidFill>
            <a:srgbClr val="0E2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8">
            <a:extLst>
              <a:ext uri="{FF2B5EF4-FFF2-40B4-BE49-F238E27FC236}">
                <a16:creationId xmlns:a16="http://schemas.microsoft.com/office/drawing/2014/main" id="{CFBF6900-5980-2C4A-B68F-85F75F3DA537}"/>
              </a:ext>
            </a:extLst>
          </p:cNvPr>
          <p:cNvSpPr>
            <a:spLocks noGrp="1"/>
          </p:cNvSpPr>
          <p:nvPr>
            <p:ph sz="quarter" idx="11" hasCustomPrompt="1"/>
          </p:nvPr>
        </p:nvSpPr>
        <p:spPr>
          <a:xfrm>
            <a:off x="10773403" y="6566714"/>
            <a:ext cx="1089025" cy="276771"/>
          </a:xfrm>
          <a:prstGeom prst="rect">
            <a:avLst/>
          </a:prstGeom>
        </p:spPr>
        <p:txBody>
          <a:bodyPr anchor="ctr"/>
          <a:lstStyle>
            <a:lvl1pPr marL="0" indent="0" algn="r">
              <a:buNone/>
              <a:defRPr sz="1000">
                <a:solidFill>
                  <a:srgbClr val="65B1E2"/>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Tree>
    <p:extLst>
      <p:ext uri="{BB962C8B-B14F-4D97-AF65-F5344CB8AC3E}">
        <p14:creationId xmlns:p14="http://schemas.microsoft.com/office/powerpoint/2010/main" val="162395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A3EE-D179-3B43-8FB2-E99C49D64062}"/>
              </a:ext>
            </a:extLst>
          </p:cNvPr>
          <p:cNvSpPr>
            <a:spLocks noGrp="1"/>
          </p:cNvSpPr>
          <p:nvPr>
            <p:ph type="title" hasCustomPrompt="1"/>
          </p:nvPr>
        </p:nvSpPr>
        <p:spPr>
          <a:xfrm>
            <a:off x="395438" y="288123"/>
            <a:ext cx="11601092" cy="597401"/>
          </a:xfrm>
          <a:prstGeom prst="rect">
            <a:avLst/>
          </a:prstGeom>
        </p:spPr>
        <p:txBody>
          <a:bodyPr anchor="ctr">
            <a:normAutofit/>
          </a:bodyPr>
          <a:lstStyle>
            <a:lvl1pPr>
              <a:defRPr sz="3200" b="1">
                <a:solidFill>
                  <a:srgbClr val="003087"/>
                </a:solidFill>
                <a:latin typeface="Arial" panose="020B0604020202020204" pitchFamily="34" charset="0"/>
                <a:cs typeface="Arial" panose="020B0604020202020204" pitchFamily="34" charset="0"/>
              </a:defRPr>
            </a:lvl1pPr>
          </a:lstStyle>
          <a:p>
            <a:r>
              <a:rPr lang="en-US"/>
              <a:t>Insert Slide Title Here</a:t>
            </a:r>
          </a:p>
        </p:txBody>
      </p:sp>
      <p:sp>
        <p:nvSpPr>
          <p:cNvPr id="3" name="Content Placeholder 2">
            <a:extLst>
              <a:ext uri="{FF2B5EF4-FFF2-40B4-BE49-F238E27FC236}">
                <a16:creationId xmlns:a16="http://schemas.microsoft.com/office/drawing/2014/main" id="{905C2A91-924E-2A4C-A900-5B5A81679153}"/>
              </a:ext>
            </a:extLst>
          </p:cNvPr>
          <p:cNvSpPr>
            <a:spLocks noGrp="1"/>
          </p:cNvSpPr>
          <p:nvPr>
            <p:ph idx="1"/>
          </p:nvPr>
        </p:nvSpPr>
        <p:spPr>
          <a:xfrm>
            <a:off x="395438" y="955097"/>
            <a:ext cx="11601092" cy="4574582"/>
          </a:xfrm>
          <a:prstGeom prst="rect">
            <a:avLst/>
          </a:prstGeom>
        </p:spPr>
        <p:txBody>
          <a:bodyPr/>
          <a:lstStyle>
            <a:lvl1pPr marL="2286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1pPr>
            <a:lvl2pPr marL="6858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2pPr>
            <a:lvl3pPr marL="11430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3pPr>
            <a:lvl4pPr marL="16002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4pPr>
            <a:lvl5pPr marL="20574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34F8749-9015-6B49-9CC3-F726D4461B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11" name="Content Placeholder 7">
            <a:extLst>
              <a:ext uri="{FF2B5EF4-FFF2-40B4-BE49-F238E27FC236}">
                <a16:creationId xmlns:a16="http://schemas.microsoft.com/office/drawing/2014/main" id="{F20F072D-59CF-4C47-A164-37C7323C1B1F}"/>
              </a:ext>
            </a:extLst>
          </p:cNvPr>
          <p:cNvSpPr>
            <a:spLocks noGrp="1"/>
          </p:cNvSpPr>
          <p:nvPr>
            <p:ph sz="quarter" idx="10" hasCustomPrompt="1"/>
          </p:nvPr>
        </p:nvSpPr>
        <p:spPr>
          <a:xfrm>
            <a:off x="395289" y="5994282"/>
            <a:ext cx="9561512" cy="469298"/>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sp>
        <p:nvSpPr>
          <p:cNvPr id="12" name="Rectangle 11">
            <a:extLst>
              <a:ext uri="{FF2B5EF4-FFF2-40B4-BE49-F238E27FC236}">
                <a16:creationId xmlns:a16="http://schemas.microsoft.com/office/drawing/2014/main" id="{2D8B2B98-5349-1A4D-BC70-BF44ABF1A595}"/>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8">
            <a:extLst>
              <a:ext uri="{FF2B5EF4-FFF2-40B4-BE49-F238E27FC236}">
                <a16:creationId xmlns:a16="http://schemas.microsoft.com/office/drawing/2014/main" id="{6F24D7FA-8C2A-C248-823C-24DDDDCC45E5}"/>
              </a:ext>
            </a:extLst>
          </p:cNvPr>
          <p:cNvSpPr>
            <a:spLocks noGrp="1"/>
          </p:cNvSpPr>
          <p:nvPr>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Tree>
    <p:extLst>
      <p:ext uri="{BB962C8B-B14F-4D97-AF65-F5344CB8AC3E}">
        <p14:creationId xmlns:p14="http://schemas.microsoft.com/office/powerpoint/2010/main" val="349553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39735-D46A-334B-BD07-8B6C97DD589E}"/>
              </a:ext>
            </a:extLst>
          </p:cNvPr>
          <p:cNvSpPr>
            <a:spLocks noGrp="1"/>
          </p:cNvSpPr>
          <p:nvPr>
            <p:ph sz="half" idx="1" hasCustomPrompt="1"/>
          </p:nvPr>
        </p:nvSpPr>
        <p:spPr>
          <a:xfrm>
            <a:off x="0" y="0"/>
            <a:ext cx="4581939" cy="6661231"/>
          </a:xfrm>
          <a:prstGeom prst="rect">
            <a:avLst/>
          </a:prstGeom>
        </p:spPr>
        <p:txBody>
          <a:bodyPr anchor="ctr"/>
          <a:lstStyle>
            <a:lvl1pPr marL="0" indent="0" algn="ctr">
              <a:buNone/>
              <a:defRPr>
                <a:latin typeface="Arial" panose="020B0604020202020204" pitchFamily="34" charset="0"/>
                <a:cs typeface="Arial" panose="020B0604020202020204" pitchFamily="34" charset="0"/>
              </a:defRPr>
            </a:lvl1pPr>
          </a:lstStyle>
          <a:p>
            <a:pPr lvl="0"/>
            <a:r>
              <a:rPr lang="en-US"/>
              <a:t>Place Image Here</a:t>
            </a:r>
          </a:p>
        </p:txBody>
      </p:sp>
      <p:sp>
        <p:nvSpPr>
          <p:cNvPr id="6" name="Title 1">
            <a:extLst>
              <a:ext uri="{FF2B5EF4-FFF2-40B4-BE49-F238E27FC236}">
                <a16:creationId xmlns:a16="http://schemas.microsoft.com/office/drawing/2014/main" id="{6B58443B-E3F4-E747-A508-436E5AC6B644}"/>
              </a:ext>
            </a:extLst>
          </p:cNvPr>
          <p:cNvSpPr>
            <a:spLocks noGrp="1"/>
          </p:cNvSpPr>
          <p:nvPr>
            <p:ph type="title"/>
          </p:nvPr>
        </p:nvSpPr>
        <p:spPr>
          <a:xfrm>
            <a:off x="5027074" y="288123"/>
            <a:ext cx="6835354" cy="597401"/>
          </a:xfrm>
          <a:prstGeom prst="rect">
            <a:avLst/>
          </a:prstGeom>
        </p:spPr>
        <p:txBody>
          <a:bodyPr anchor="ctr">
            <a:normAutofit/>
          </a:bodyPr>
          <a:lstStyle>
            <a:lvl1pPr>
              <a:defRPr sz="3200" b="1">
                <a:solidFill>
                  <a:srgbClr val="003087"/>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548472FA-B644-2243-BECF-F4DC43C17AEE}"/>
              </a:ext>
            </a:extLst>
          </p:cNvPr>
          <p:cNvSpPr>
            <a:spLocks noGrp="1"/>
          </p:cNvSpPr>
          <p:nvPr>
            <p:ph idx="10"/>
          </p:nvPr>
        </p:nvSpPr>
        <p:spPr>
          <a:xfrm>
            <a:off x="5027074" y="955097"/>
            <a:ext cx="6835354" cy="4705964"/>
          </a:xfrm>
          <a:prstGeom prst="rect">
            <a:avLst/>
          </a:prstGeom>
        </p:spPr>
        <p:txBody>
          <a:bodyPr/>
          <a:lstStyle>
            <a:lvl1pPr marL="2286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1pPr>
            <a:lvl2pPr marL="6858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2pPr>
            <a:lvl3pPr marL="11430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3pPr>
            <a:lvl4pPr marL="16002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4pPr>
            <a:lvl5pPr marL="20574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7">
            <a:extLst>
              <a:ext uri="{FF2B5EF4-FFF2-40B4-BE49-F238E27FC236}">
                <a16:creationId xmlns:a16="http://schemas.microsoft.com/office/drawing/2014/main" id="{D7B05DD1-C764-C74D-9872-2FB630FEF5AE}"/>
              </a:ext>
            </a:extLst>
          </p:cNvPr>
          <p:cNvSpPr>
            <a:spLocks noGrp="1"/>
          </p:cNvSpPr>
          <p:nvPr>
            <p:ph sz="quarter" idx="12" hasCustomPrompt="1"/>
          </p:nvPr>
        </p:nvSpPr>
        <p:spPr>
          <a:xfrm>
            <a:off x="5027073" y="5835029"/>
            <a:ext cx="4929727" cy="628551"/>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pic>
        <p:nvPicPr>
          <p:cNvPr id="12" name="Picture 11">
            <a:extLst>
              <a:ext uri="{FF2B5EF4-FFF2-40B4-BE49-F238E27FC236}">
                <a16:creationId xmlns:a16="http://schemas.microsoft.com/office/drawing/2014/main" id="{88871BF8-2310-1F4C-AB6A-55CD27BC54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14" name="Rectangle 13">
            <a:extLst>
              <a:ext uri="{FF2B5EF4-FFF2-40B4-BE49-F238E27FC236}">
                <a16:creationId xmlns:a16="http://schemas.microsoft.com/office/drawing/2014/main" id="{29BB5A51-5757-5446-AF7E-CC3B3641407A}"/>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8">
            <a:extLst>
              <a:ext uri="{FF2B5EF4-FFF2-40B4-BE49-F238E27FC236}">
                <a16:creationId xmlns:a16="http://schemas.microsoft.com/office/drawing/2014/main" id="{295CCD8A-965B-1A40-B879-26E0CA7D5F2B}"/>
              </a:ext>
            </a:extLst>
          </p:cNvPr>
          <p:cNvSpPr>
            <a:spLocks noGrp="1"/>
          </p:cNvSpPr>
          <p:nvPr>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Tree>
    <p:extLst>
      <p:ext uri="{BB962C8B-B14F-4D97-AF65-F5344CB8AC3E}">
        <p14:creationId xmlns:p14="http://schemas.microsoft.com/office/powerpoint/2010/main" val="219043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4E4FF6A-0BDD-4C40-9270-B5D08F604D03}"/>
              </a:ext>
            </a:extLst>
          </p:cNvPr>
          <p:cNvSpPr>
            <a:spLocks noGrp="1"/>
          </p:cNvSpPr>
          <p:nvPr>
            <p:ph sz="half" idx="1" hasCustomPrompt="1"/>
          </p:nvPr>
        </p:nvSpPr>
        <p:spPr>
          <a:xfrm>
            <a:off x="0" y="0"/>
            <a:ext cx="12192000" cy="6680597"/>
          </a:xfrm>
          <a:prstGeom prst="rect">
            <a:avLst/>
          </a:prstGeom>
        </p:spPr>
        <p:txBody>
          <a:bodyPr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Place Image/Chart Here</a:t>
            </a:r>
          </a:p>
        </p:txBody>
      </p:sp>
      <p:pic>
        <p:nvPicPr>
          <p:cNvPr id="9" name="Picture 8">
            <a:extLst>
              <a:ext uri="{FF2B5EF4-FFF2-40B4-BE49-F238E27FC236}">
                <a16:creationId xmlns:a16="http://schemas.microsoft.com/office/drawing/2014/main" id="{C7E68D42-CBE2-E845-AC00-6CEAC2DBAF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11" name="Rectangle 10">
            <a:extLst>
              <a:ext uri="{FF2B5EF4-FFF2-40B4-BE49-F238E27FC236}">
                <a16:creationId xmlns:a16="http://schemas.microsoft.com/office/drawing/2014/main" id="{F49F8766-BF12-7441-8E8D-1FE8AAF8EC6E}"/>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8">
            <a:extLst>
              <a:ext uri="{FF2B5EF4-FFF2-40B4-BE49-F238E27FC236}">
                <a16:creationId xmlns:a16="http://schemas.microsoft.com/office/drawing/2014/main" id="{04C85DA7-4274-D44A-BFD0-C89873D92E4A}"/>
              </a:ext>
            </a:extLst>
          </p:cNvPr>
          <p:cNvSpPr>
            <a:spLocks noGrp="1"/>
          </p:cNvSpPr>
          <p:nvPr>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Tree>
    <p:extLst>
      <p:ext uri="{BB962C8B-B14F-4D97-AF65-F5344CB8AC3E}">
        <p14:creationId xmlns:p14="http://schemas.microsoft.com/office/powerpoint/2010/main" val="226259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4C875F-225D-F448-B5DA-6CFCD39DB1AD}"/>
              </a:ext>
            </a:extLst>
          </p:cNvPr>
          <p:cNvSpPr>
            <a:spLocks noGrp="1"/>
          </p:cNvSpPr>
          <p:nvPr>
            <p:ph type="pic" sz="quarter" idx="24" hasCustomPrompt="1"/>
          </p:nvPr>
        </p:nvSpPr>
        <p:spPr>
          <a:xfrm>
            <a:off x="631951" y="1480042"/>
            <a:ext cx="2128837" cy="2128838"/>
          </a:xfrm>
          <a:prstGeom prst="rect">
            <a:avLst/>
          </a:prstGeom>
        </p:spPr>
        <p:txBody>
          <a:bodyPr anchor="ctr"/>
          <a:lstStyle>
            <a:lvl1pPr marL="0" indent="0" algn="ctr">
              <a:buNone/>
              <a:defRPr sz="2400">
                <a:latin typeface="Arial" panose="020B0604020202020204" pitchFamily="34" charset="0"/>
                <a:cs typeface="Arial" panose="020B0604020202020204" pitchFamily="34" charset="0"/>
              </a:defRPr>
            </a:lvl1pPr>
          </a:lstStyle>
          <a:p>
            <a:r>
              <a:rPr lang="en-US" dirty="0"/>
              <a:t>Place Headshot Here</a:t>
            </a:r>
          </a:p>
        </p:txBody>
      </p:sp>
      <p:sp>
        <p:nvSpPr>
          <p:cNvPr id="14" name="Content Placeholder 3">
            <a:extLst>
              <a:ext uri="{FF2B5EF4-FFF2-40B4-BE49-F238E27FC236}">
                <a16:creationId xmlns:a16="http://schemas.microsoft.com/office/drawing/2014/main" id="{226BFDCE-8070-5246-8C6F-F9C58404E6F9}"/>
              </a:ext>
            </a:extLst>
          </p:cNvPr>
          <p:cNvSpPr>
            <a:spLocks noGrp="1"/>
          </p:cNvSpPr>
          <p:nvPr>
            <p:ph sz="quarter" idx="11" hasCustomPrompt="1"/>
          </p:nvPr>
        </p:nvSpPr>
        <p:spPr>
          <a:xfrm>
            <a:off x="449842" y="3893285"/>
            <a:ext cx="2493055" cy="317876"/>
          </a:xfrm>
          <a:prstGeom prst="rect">
            <a:avLst/>
          </a:prstGeom>
        </p:spPr>
        <p:txBody>
          <a:bodyPr anchor="ctr"/>
          <a:lstStyle>
            <a:lvl1pPr marL="0" indent="0" algn="ctr">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Name</a:t>
            </a:r>
          </a:p>
        </p:txBody>
      </p:sp>
      <p:sp>
        <p:nvSpPr>
          <p:cNvPr id="15" name="Content Placeholder 3">
            <a:extLst>
              <a:ext uri="{FF2B5EF4-FFF2-40B4-BE49-F238E27FC236}">
                <a16:creationId xmlns:a16="http://schemas.microsoft.com/office/drawing/2014/main" id="{53341FC7-6FE1-104C-883C-15C44056E9EC}"/>
              </a:ext>
            </a:extLst>
          </p:cNvPr>
          <p:cNvSpPr>
            <a:spLocks noGrp="1"/>
          </p:cNvSpPr>
          <p:nvPr>
            <p:ph sz="quarter" idx="12" hasCustomPrompt="1"/>
          </p:nvPr>
        </p:nvSpPr>
        <p:spPr>
          <a:xfrm>
            <a:off x="449842" y="4271992"/>
            <a:ext cx="2493055" cy="632259"/>
          </a:xfrm>
          <a:prstGeom prst="rect">
            <a:avLst/>
          </a:prstGeom>
        </p:spPr>
        <p:txBody>
          <a:bodyPr anchor="t"/>
          <a:lstStyle>
            <a:lvl1pPr marL="0" indent="0" algn="ctr">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Position/Title</a:t>
            </a:r>
          </a:p>
        </p:txBody>
      </p:sp>
      <p:sp>
        <p:nvSpPr>
          <p:cNvPr id="18" name="Picture Placeholder 2">
            <a:extLst>
              <a:ext uri="{FF2B5EF4-FFF2-40B4-BE49-F238E27FC236}">
                <a16:creationId xmlns:a16="http://schemas.microsoft.com/office/drawing/2014/main" id="{58501CA6-358C-6945-8D8F-6BF7B1FB0868}"/>
              </a:ext>
            </a:extLst>
          </p:cNvPr>
          <p:cNvSpPr>
            <a:spLocks noGrp="1"/>
          </p:cNvSpPr>
          <p:nvPr>
            <p:ph type="pic" sz="quarter" idx="25" hasCustomPrompt="1"/>
          </p:nvPr>
        </p:nvSpPr>
        <p:spPr>
          <a:xfrm>
            <a:off x="3577076" y="1480042"/>
            <a:ext cx="2128837" cy="2128838"/>
          </a:xfrm>
          <a:prstGeom prst="rect">
            <a:avLst/>
          </a:prstGeom>
        </p:spPr>
        <p:txBody>
          <a:bodyPr anchor="ctr"/>
          <a:lstStyle>
            <a:lvl1pPr marL="0" indent="0" algn="ctr">
              <a:buNone/>
              <a:defRPr sz="2400">
                <a:latin typeface="Arial" panose="020B0604020202020204" pitchFamily="34" charset="0"/>
                <a:cs typeface="Arial" panose="020B0604020202020204" pitchFamily="34" charset="0"/>
              </a:defRPr>
            </a:lvl1pPr>
          </a:lstStyle>
          <a:p>
            <a:r>
              <a:rPr lang="en-US" dirty="0"/>
              <a:t>Place Headshot Here</a:t>
            </a:r>
          </a:p>
        </p:txBody>
      </p:sp>
      <p:sp>
        <p:nvSpPr>
          <p:cNvPr id="19" name="Content Placeholder 3">
            <a:extLst>
              <a:ext uri="{FF2B5EF4-FFF2-40B4-BE49-F238E27FC236}">
                <a16:creationId xmlns:a16="http://schemas.microsoft.com/office/drawing/2014/main" id="{8C67AAD5-829E-7B43-B1C2-22131BBEAE5C}"/>
              </a:ext>
            </a:extLst>
          </p:cNvPr>
          <p:cNvSpPr>
            <a:spLocks noGrp="1"/>
          </p:cNvSpPr>
          <p:nvPr>
            <p:ph sz="quarter" idx="26" hasCustomPrompt="1"/>
          </p:nvPr>
        </p:nvSpPr>
        <p:spPr>
          <a:xfrm>
            <a:off x="3394967" y="3893285"/>
            <a:ext cx="2493055" cy="317876"/>
          </a:xfrm>
          <a:prstGeom prst="rect">
            <a:avLst/>
          </a:prstGeom>
        </p:spPr>
        <p:txBody>
          <a:bodyPr anchor="ctr"/>
          <a:lstStyle>
            <a:lvl1pPr marL="0" indent="0" algn="ctr">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Name</a:t>
            </a:r>
          </a:p>
        </p:txBody>
      </p:sp>
      <p:sp>
        <p:nvSpPr>
          <p:cNvPr id="20" name="Content Placeholder 3">
            <a:extLst>
              <a:ext uri="{FF2B5EF4-FFF2-40B4-BE49-F238E27FC236}">
                <a16:creationId xmlns:a16="http://schemas.microsoft.com/office/drawing/2014/main" id="{10052BB2-29BC-B44B-9ADF-A164AAEA0054}"/>
              </a:ext>
            </a:extLst>
          </p:cNvPr>
          <p:cNvSpPr>
            <a:spLocks noGrp="1"/>
          </p:cNvSpPr>
          <p:nvPr>
            <p:ph sz="quarter" idx="27" hasCustomPrompt="1"/>
          </p:nvPr>
        </p:nvSpPr>
        <p:spPr>
          <a:xfrm>
            <a:off x="3394967" y="4271992"/>
            <a:ext cx="2493055" cy="632259"/>
          </a:xfrm>
          <a:prstGeom prst="rect">
            <a:avLst/>
          </a:prstGeom>
        </p:spPr>
        <p:txBody>
          <a:bodyPr anchor="t"/>
          <a:lstStyle>
            <a:lvl1pPr marL="0" indent="0" algn="ctr">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Position/Title</a:t>
            </a:r>
          </a:p>
        </p:txBody>
      </p:sp>
      <p:sp>
        <p:nvSpPr>
          <p:cNvPr id="21" name="Picture Placeholder 2">
            <a:extLst>
              <a:ext uri="{FF2B5EF4-FFF2-40B4-BE49-F238E27FC236}">
                <a16:creationId xmlns:a16="http://schemas.microsoft.com/office/drawing/2014/main" id="{D2E8ACA5-EEA6-0440-A307-211D88C19C9E}"/>
              </a:ext>
            </a:extLst>
          </p:cNvPr>
          <p:cNvSpPr>
            <a:spLocks noGrp="1"/>
          </p:cNvSpPr>
          <p:nvPr>
            <p:ph type="pic" sz="quarter" idx="28" hasCustomPrompt="1"/>
          </p:nvPr>
        </p:nvSpPr>
        <p:spPr>
          <a:xfrm>
            <a:off x="6509535" y="1477573"/>
            <a:ext cx="2128837" cy="2128838"/>
          </a:xfrm>
          <a:prstGeom prst="rect">
            <a:avLst/>
          </a:prstGeom>
        </p:spPr>
        <p:txBody>
          <a:bodyPr anchor="ctr"/>
          <a:lstStyle>
            <a:lvl1pPr marL="0" indent="0" algn="ctr">
              <a:buNone/>
              <a:defRPr sz="2400">
                <a:latin typeface="Arial" panose="020B0604020202020204" pitchFamily="34" charset="0"/>
                <a:cs typeface="Arial" panose="020B0604020202020204" pitchFamily="34" charset="0"/>
              </a:defRPr>
            </a:lvl1pPr>
          </a:lstStyle>
          <a:p>
            <a:r>
              <a:rPr lang="en-US" dirty="0"/>
              <a:t>Place Headshot Here</a:t>
            </a:r>
          </a:p>
        </p:txBody>
      </p:sp>
      <p:sp>
        <p:nvSpPr>
          <p:cNvPr id="22" name="Content Placeholder 3">
            <a:extLst>
              <a:ext uri="{FF2B5EF4-FFF2-40B4-BE49-F238E27FC236}">
                <a16:creationId xmlns:a16="http://schemas.microsoft.com/office/drawing/2014/main" id="{7F814378-5AE6-1F43-8B05-1CE789AB7F34}"/>
              </a:ext>
            </a:extLst>
          </p:cNvPr>
          <p:cNvSpPr>
            <a:spLocks noGrp="1"/>
          </p:cNvSpPr>
          <p:nvPr>
            <p:ph sz="quarter" idx="29" hasCustomPrompt="1"/>
          </p:nvPr>
        </p:nvSpPr>
        <p:spPr>
          <a:xfrm>
            <a:off x="6327426" y="3890816"/>
            <a:ext cx="2493055" cy="317876"/>
          </a:xfrm>
          <a:prstGeom prst="rect">
            <a:avLst/>
          </a:prstGeom>
        </p:spPr>
        <p:txBody>
          <a:bodyPr anchor="ctr"/>
          <a:lstStyle>
            <a:lvl1pPr marL="0" indent="0" algn="ctr">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Name</a:t>
            </a:r>
          </a:p>
        </p:txBody>
      </p:sp>
      <p:sp>
        <p:nvSpPr>
          <p:cNvPr id="23" name="Content Placeholder 3">
            <a:extLst>
              <a:ext uri="{FF2B5EF4-FFF2-40B4-BE49-F238E27FC236}">
                <a16:creationId xmlns:a16="http://schemas.microsoft.com/office/drawing/2014/main" id="{74E7F986-C678-E24F-B697-8F3747F84AD0}"/>
              </a:ext>
            </a:extLst>
          </p:cNvPr>
          <p:cNvSpPr>
            <a:spLocks noGrp="1"/>
          </p:cNvSpPr>
          <p:nvPr>
            <p:ph sz="quarter" idx="30" hasCustomPrompt="1"/>
          </p:nvPr>
        </p:nvSpPr>
        <p:spPr>
          <a:xfrm>
            <a:off x="6327426" y="4269523"/>
            <a:ext cx="2493055" cy="632259"/>
          </a:xfrm>
          <a:prstGeom prst="rect">
            <a:avLst/>
          </a:prstGeom>
        </p:spPr>
        <p:txBody>
          <a:bodyPr anchor="t"/>
          <a:lstStyle>
            <a:lvl1pPr marL="0" indent="0" algn="ctr">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Position/Title</a:t>
            </a:r>
          </a:p>
        </p:txBody>
      </p:sp>
      <p:sp>
        <p:nvSpPr>
          <p:cNvPr id="24" name="Picture Placeholder 2">
            <a:extLst>
              <a:ext uri="{FF2B5EF4-FFF2-40B4-BE49-F238E27FC236}">
                <a16:creationId xmlns:a16="http://schemas.microsoft.com/office/drawing/2014/main" id="{6A977C6B-B280-AF46-82B4-7FFE3A3F814B}"/>
              </a:ext>
            </a:extLst>
          </p:cNvPr>
          <p:cNvSpPr>
            <a:spLocks noGrp="1"/>
          </p:cNvSpPr>
          <p:nvPr>
            <p:ph type="pic" sz="quarter" idx="31" hasCustomPrompt="1"/>
          </p:nvPr>
        </p:nvSpPr>
        <p:spPr>
          <a:xfrm>
            <a:off x="9454660" y="1477573"/>
            <a:ext cx="2128837" cy="2128838"/>
          </a:xfrm>
          <a:prstGeom prst="rect">
            <a:avLst/>
          </a:prstGeom>
        </p:spPr>
        <p:txBody>
          <a:bodyPr anchor="ctr"/>
          <a:lstStyle>
            <a:lvl1pPr marL="0" indent="0" algn="ctr">
              <a:buNone/>
              <a:defRPr sz="2400">
                <a:latin typeface="Arial" panose="020B0604020202020204" pitchFamily="34" charset="0"/>
                <a:cs typeface="Arial" panose="020B0604020202020204" pitchFamily="34" charset="0"/>
              </a:defRPr>
            </a:lvl1pPr>
          </a:lstStyle>
          <a:p>
            <a:r>
              <a:rPr lang="en-US" dirty="0"/>
              <a:t>Place Headshot Here</a:t>
            </a:r>
          </a:p>
        </p:txBody>
      </p:sp>
      <p:sp>
        <p:nvSpPr>
          <p:cNvPr id="25" name="Content Placeholder 3">
            <a:extLst>
              <a:ext uri="{FF2B5EF4-FFF2-40B4-BE49-F238E27FC236}">
                <a16:creationId xmlns:a16="http://schemas.microsoft.com/office/drawing/2014/main" id="{5F10D7B1-A18D-0340-BB3C-BCB1D8402297}"/>
              </a:ext>
            </a:extLst>
          </p:cNvPr>
          <p:cNvSpPr>
            <a:spLocks noGrp="1"/>
          </p:cNvSpPr>
          <p:nvPr>
            <p:ph sz="quarter" idx="32" hasCustomPrompt="1"/>
          </p:nvPr>
        </p:nvSpPr>
        <p:spPr>
          <a:xfrm>
            <a:off x="9272551" y="3890816"/>
            <a:ext cx="2493055" cy="317876"/>
          </a:xfrm>
          <a:prstGeom prst="rect">
            <a:avLst/>
          </a:prstGeom>
        </p:spPr>
        <p:txBody>
          <a:bodyPr anchor="ctr"/>
          <a:lstStyle>
            <a:lvl1pPr marL="0" indent="0" algn="ctr">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Name</a:t>
            </a:r>
          </a:p>
        </p:txBody>
      </p:sp>
      <p:sp>
        <p:nvSpPr>
          <p:cNvPr id="26" name="Content Placeholder 3">
            <a:extLst>
              <a:ext uri="{FF2B5EF4-FFF2-40B4-BE49-F238E27FC236}">
                <a16:creationId xmlns:a16="http://schemas.microsoft.com/office/drawing/2014/main" id="{29C8DBCB-CA0E-004D-AA6E-98AC68244A64}"/>
              </a:ext>
            </a:extLst>
          </p:cNvPr>
          <p:cNvSpPr>
            <a:spLocks noGrp="1"/>
          </p:cNvSpPr>
          <p:nvPr>
            <p:ph sz="quarter" idx="33" hasCustomPrompt="1"/>
          </p:nvPr>
        </p:nvSpPr>
        <p:spPr>
          <a:xfrm>
            <a:off x="9272551" y="4269523"/>
            <a:ext cx="2493055" cy="632259"/>
          </a:xfrm>
          <a:prstGeom prst="rect">
            <a:avLst/>
          </a:prstGeom>
        </p:spPr>
        <p:txBody>
          <a:bodyPr anchor="t"/>
          <a:lstStyle>
            <a:lvl1pPr marL="0" indent="0" algn="ctr">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Position/Title</a:t>
            </a:r>
          </a:p>
        </p:txBody>
      </p:sp>
      <p:sp>
        <p:nvSpPr>
          <p:cNvPr id="27" name="Title 1">
            <a:extLst>
              <a:ext uri="{FF2B5EF4-FFF2-40B4-BE49-F238E27FC236}">
                <a16:creationId xmlns:a16="http://schemas.microsoft.com/office/drawing/2014/main" id="{9C471C89-714B-F543-90E4-1ADF3A7C5711}"/>
              </a:ext>
            </a:extLst>
          </p:cNvPr>
          <p:cNvSpPr>
            <a:spLocks noGrp="1"/>
          </p:cNvSpPr>
          <p:nvPr>
            <p:ph type="title" hasCustomPrompt="1"/>
          </p:nvPr>
        </p:nvSpPr>
        <p:spPr>
          <a:xfrm>
            <a:off x="395438" y="288123"/>
            <a:ext cx="11601092" cy="597401"/>
          </a:xfrm>
          <a:prstGeom prst="rect">
            <a:avLst/>
          </a:prstGeom>
        </p:spPr>
        <p:txBody>
          <a:bodyPr anchor="ctr">
            <a:normAutofit/>
          </a:bodyPr>
          <a:lstStyle>
            <a:lvl1pPr>
              <a:defRPr sz="3200" b="1">
                <a:solidFill>
                  <a:srgbClr val="003087"/>
                </a:solidFill>
                <a:latin typeface="Arial" panose="020B0604020202020204" pitchFamily="34" charset="0"/>
                <a:cs typeface="Arial" panose="020B0604020202020204" pitchFamily="34" charset="0"/>
              </a:defRPr>
            </a:lvl1pPr>
          </a:lstStyle>
          <a:p>
            <a:r>
              <a:rPr lang="en-US"/>
              <a:t>Insert Slide Title Here</a:t>
            </a:r>
          </a:p>
        </p:txBody>
      </p:sp>
      <p:pic>
        <p:nvPicPr>
          <p:cNvPr id="28" name="Picture 27">
            <a:extLst>
              <a:ext uri="{FF2B5EF4-FFF2-40B4-BE49-F238E27FC236}">
                <a16:creationId xmlns:a16="http://schemas.microsoft.com/office/drawing/2014/main" id="{25599175-6058-C742-A7F2-356BD4DE7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29" name="Content Placeholder 7">
            <a:extLst>
              <a:ext uri="{FF2B5EF4-FFF2-40B4-BE49-F238E27FC236}">
                <a16:creationId xmlns:a16="http://schemas.microsoft.com/office/drawing/2014/main" id="{BBD002C6-D157-6B48-9575-93FD43E08B50}"/>
              </a:ext>
            </a:extLst>
          </p:cNvPr>
          <p:cNvSpPr>
            <a:spLocks noGrp="1"/>
          </p:cNvSpPr>
          <p:nvPr>
            <p:ph sz="quarter" idx="10" hasCustomPrompt="1"/>
          </p:nvPr>
        </p:nvSpPr>
        <p:spPr>
          <a:xfrm>
            <a:off x="395289" y="5994282"/>
            <a:ext cx="9561512" cy="469298"/>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sp>
        <p:nvSpPr>
          <p:cNvPr id="30" name="Rectangle 29">
            <a:extLst>
              <a:ext uri="{FF2B5EF4-FFF2-40B4-BE49-F238E27FC236}">
                <a16:creationId xmlns:a16="http://schemas.microsoft.com/office/drawing/2014/main" id="{6CC4B939-E552-DE40-84AC-4B010072BDC9}"/>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ntent Placeholder 8">
            <a:extLst>
              <a:ext uri="{FF2B5EF4-FFF2-40B4-BE49-F238E27FC236}">
                <a16:creationId xmlns:a16="http://schemas.microsoft.com/office/drawing/2014/main" id="{8709654B-5714-8249-9C8F-4DA084C71666}"/>
              </a:ext>
            </a:extLst>
          </p:cNvPr>
          <p:cNvSpPr>
            <a:spLocks noGrp="1"/>
          </p:cNvSpPr>
          <p:nvPr>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Tree>
    <p:extLst>
      <p:ext uri="{BB962C8B-B14F-4D97-AF65-F5344CB8AC3E}">
        <p14:creationId xmlns:p14="http://schemas.microsoft.com/office/powerpoint/2010/main" val="298586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77503-51B2-8645-9865-28555B2575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8" name="Content Placeholder 7">
            <a:extLst>
              <a:ext uri="{FF2B5EF4-FFF2-40B4-BE49-F238E27FC236}">
                <a16:creationId xmlns:a16="http://schemas.microsoft.com/office/drawing/2014/main" id="{B68A520C-314D-DA40-8360-437AC2061357}"/>
              </a:ext>
            </a:extLst>
          </p:cNvPr>
          <p:cNvSpPr>
            <a:spLocks noGrp="1"/>
          </p:cNvSpPr>
          <p:nvPr>
            <p:ph sz="quarter" idx="10" hasCustomPrompt="1"/>
          </p:nvPr>
        </p:nvSpPr>
        <p:spPr>
          <a:xfrm>
            <a:off x="395289" y="5994282"/>
            <a:ext cx="9561512" cy="469298"/>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cxnSp>
        <p:nvCxnSpPr>
          <p:cNvPr id="93" name="Straight Connector 92">
            <a:extLst>
              <a:ext uri="{FF2B5EF4-FFF2-40B4-BE49-F238E27FC236}">
                <a16:creationId xmlns:a16="http://schemas.microsoft.com/office/drawing/2014/main" id="{121EBE28-09CC-2443-BC9D-276B3B269E9C}"/>
              </a:ext>
            </a:extLst>
          </p:cNvPr>
          <p:cNvCxnSpPr>
            <a:cxnSpLocks/>
          </p:cNvCxnSpPr>
          <p:nvPr userDrawn="1"/>
        </p:nvCxnSpPr>
        <p:spPr>
          <a:xfrm>
            <a:off x="406401" y="4828813"/>
            <a:ext cx="1178559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D125212B-0EE0-FD4C-9E06-F9E5D213993B}"/>
              </a:ext>
            </a:extLst>
          </p:cNvPr>
          <p:cNvSpPr/>
          <p:nvPr userDrawn="1"/>
        </p:nvSpPr>
        <p:spPr>
          <a:xfrm>
            <a:off x="406401" y="4685650"/>
            <a:ext cx="286326" cy="286326"/>
          </a:xfrm>
          <a:prstGeom prst="ellipse">
            <a:avLst/>
          </a:prstGeom>
          <a:solidFill>
            <a:srgbClr val="65B1E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4B370B6C-DC96-4549-A75B-2491434DC9E1}"/>
              </a:ext>
            </a:extLst>
          </p:cNvPr>
          <p:cNvSpPr/>
          <p:nvPr userDrawn="1"/>
        </p:nvSpPr>
        <p:spPr>
          <a:xfrm>
            <a:off x="3277371" y="4685650"/>
            <a:ext cx="286326" cy="286326"/>
          </a:xfrm>
          <a:prstGeom prst="ellipse">
            <a:avLst/>
          </a:prstGeom>
          <a:solidFill>
            <a:srgbClr val="65B1E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7F711424-CFCE-6342-A900-4FF1A8C37E35}"/>
              </a:ext>
            </a:extLst>
          </p:cNvPr>
          <p:cNvSpPr/>
          <p:nvPr userDrawn="1"/>
        </p:nvSpPr>
        <p:spPr>
          <a:xfrm>
            <a:off x="6148341" y="4685650"/>
            <a:ext cx="286326" cy="286326"/>
          </a:xfrm>
          <a:prstGeom prst="ellipse">
            <a:avLst/>
          </a:prstGeom>
          <a:solidFill>
            <a:srgbClr val="65B1E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F83CEEAE-D7E1-BE43-B6A6-A905316022C6}"/>
              </a:ext>
            </a:extLst>
          </p:cNvPr>
          <p:cNvSpPr/>
          <p:nvPr userDrawn="1"/>
        </p:nvSpPr>
        <p:spPr>
          <a:xfrm>
            <a:off x="9019312" y="4685650"/>
            <a:ext cx="286326" cy="286326"/>
          </a:xfrm>
          <a:prstGeom prst="ellipse">
            <a:avLst/>
          </a:prstGeom>
          <a:solidFill>
            <a:srgbClr val="65B1E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Arrow: Chevron 14">
            <a:extLst>
              <a:ext uri="{FF2B5EF4-FFF2-40B4-BE49-F238E27FC236}">
                <a16:creationId xmlns:a16="http://schemas.microsoft.com/office/drawing/2014/main" id="{390A2415-91D4-264D-B2CC-5C3A798B0491}"/>
              </a:ext>
            </a:extLst>
          </p:cNvPr>
          <p:cNvSpPr/>
          <p:nvPr userDrawn="1"/>
        </p:nvSpPr>
        <p:spPr>
          <a:xfrm>
            <a:off x="509804" y="4777559"/>
            <a:ext cx="78365" cy="102507"/>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Arrow: Chevron 77">
            <a:extLst>
              <a:ext uri="{FF2B5EF4-FFF2-40B4-BE49-F238E27FC236}">
                <a16:creationId xmlns:a16="http://schemas.microsoft.com/office/drawing/2014/main" id="{D6DE6162-AD18-8444-8E3F-BD1350466B9A}"/>
              </a:ext>
            </a:extLst>
          </p:cNvPr>
          <p:cNvSpPr/>
          <p:nvPr userDrawn="1"/>
        </p:nvSpPr>
        <p:spPr>
          <a:xfrm>
            <a:off x="3381351" y="4777559"/>
            <a:ext cx="78365" cy="102507"/>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Arrow: Chevron 78">
            <a:extLst>
              <a:ext uri="{FF2B5EF4-FFF2-40B4-BE49-F238E27FC236}">
                <a16:creationId xmlns:a16="http://schemas.microsoft.com/office/drawing/2014/main" id="{26C76B9A-C3AA-A848-9354-92DD07A65425}"/>
              </a:ext>
            </a:extLst>
          </p:cNvPr>
          <p:cNvSpPr/>
          <p:nvPr userDrawn="1"/>
        </p:nvSpPr>
        <p:spPr>
          <a:xfrm>
            <a:off x="6252321" y="4777559"/>
            <a:ext cx="78365" cy="102507"/>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Arrow: Chevron 79">
            <a:extLst>
              <a:ext uri="{FF2B5EF4-FFF2-40B4-BE49-F238E27FC236}">
                <a16:creationId xmlns:a16="http://schemas.microsoft.com/office/drawing/2014/main" id="{26E94F89-F24C-E744-B097-801ADDCFC596}"/>
              </a:ext>
            </a:extLst>
          </p:cNvPr>
          <p:cNvSpPr/>
          <p:nvPr userDrawn="1"/>
        </p:nvSpPr>
        <p:spPr>
          <a:xfrm>
            <a:off x="9123292" y="4777559"/>
            <a:ext cx="78365" cy="102507"/>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a:extLst>
              <a:ext uri="{FF2B5EF4-FFF2-40B4-BE49-F238E27FC236}">
                <a16:creationId xmlns:a16="http://schemas.microsoft.com/office/drawing/2014/main" id="{592BB8E5-5921-5C4B-8A42-BCCF7E65CBD9}"/>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32EE12B1-0F99-B64E-B4D3-CCECC969DF75}"/>
              </a:ext>
            </a:extLst>
          </p:cNvPr>
          <p:cNvSpPr>
            <a:spLocks noGrp="1"/>
          </p:cNvSpPr>
          <p:nvPr>
            <p:ph sz="quarter" idx="11" hasCustomPrompt="1"/>
          </p:nvPr>
        </p:nvSpPr>
        <p:spPr>
          <a:xfrm>
            <a:off x="406401" y="1892982"/>
            <a:ext cx="2493055" cy="317876"/>
          </a:xfrm>
          <a:prstGeom prst="rect">
            <a:avLst/>
          </a:prstGeom>
        </p:spPr>
        <p:txBody>
          <a:bodyPr anchor="ctr"/>
          <a:lstStyle>
            <a:lvl1pPr marL="0" indent="0">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Title</a:t>
            </a:r>
          </a:p>
        </p:txBody>
      </p:sp>
      <p:sp>
        <p:nvSpPr>
          <p:cNvPr id="30" name="Content Placeholder 3">
            <a:extLst>
              <a:ext uri="{FF2B5EF4-FFF2-40B4-BE49-F238E27FC236}">
                <a16:creationId xmlns:a16="http://schemas.microsoft.com/office/drawing/2014/main" id="{EDD75E1C-F15F-4847-B30C-10E23E111137}"/>
              </a:ext>
            </a:extLst>
          </p:cNvPr>
          <p:cNvSpPr>
            <a:spLocks noGrp="1"/>
          </p:cNvSpPr>
          <p:nvPr>
            <p:ph sz="quarter" idx="12" hasCustomPrompt="1"/>
          </p:nvPr>
        </p:nvSpPr>
        <p:spPr>
          <a:xfrm>
            <a:off x="406401" y="2262125"/>
            <a:ext cx="249305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Subtitle</a:t>
            </a:r>
          </a:p>
        </p:txBody>
      </p:sp>
      <p:sp>
        <p:nvSpPr>
          <p:cNvPr id="31" name="Content Placeholder 3">
            <a:extLst>
              <a:ext uri="{FF2B5EF4-FFF2-40B4-BE49-F238E27FC236}">
                <a16:creationId xmlns:a16="http://schemas.microsoft.com/office/drawing/2014/main" id="{FD3CB802-6F90-624C-AB7F-4F55EAB54D56}"/>
              </a:ext>
            </a:extLst>
          </p:cNvPr>
          <p:cNvSpPr>
            <a:spLocks noGrp="1"/>
          </p:cNvSpPr>
          <p:nvPr>
            <p:ph sz="quarter" idx="13" hasCustomPrompt="1"/>
          </p:nvPr>
        </p:nvSpPr>
        <p:spPr>
          <a:xfrm>
            <a:off x="406401" y="2589849"/>
            <a:ext cx="2493055" cy="1933824"/>
          </a:xfrm>
          <a:prstGeom prst="rect">
            <a:avLst/>
          </a:prstGeom>
        </p:spPr>
        <p:txBody>
          <a:bodyPr anchor="t"/>
          <a:lstStyle>
            <a:lvl1pPr marL="0" indent="0">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a:t>
            </a:r>
          </a:p>
        </p:txBody>
      </p:sp>
      <p:sp>
        <p:nvSpPr>
          <p:cNvPr id="50" name="Content Placeholder 8">
            <a:extLst>
              <a:ext uri="{FF2B5EF4-FFF2-40B4-BE49-F238E27FC236}">
                <a16:creationId xmlns:a16="http://schemas.microsoft.com/office/drawing/2014/main" id="{6ABE28E0-6B0E-1040-80BA-A4FAE8BB56FB}"/>
              </a:ext>
            </a:extLst>
          </p:cNvPr>
          <p:cNvSpPr>
            <a:spLocks noGrp="1"/>
          </p:cNvSpPr>
          <p:nvPr>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
        <p:nvSpPr>
          <p:cNvPr id="51" name="Title 1">
            <a:extLst>
              <a:ext uri="{FF2B5EF4-FFF2-40B4-BE49-F238E27FC236}">
                <a16:creationId xmlns:a16="http://schemas.microsoft.com/office/drawing/2014/main" id="{B1E9B147-B936-1E44-8933-3159F8D5242B}"/>
              </a:ext>
            </a:extLst>
          </p:cNvPr>
          <p:cNvSpPr>
            <a:spLocks noGrp="1"/>
          </p:cNvSpPr>
          <p:nvPr>
            <p:ph type="title" hasCustomPrompt="1"/>
          </p:nvPr>
        </p:nvSpPr>
        <p:spPr>
          <a:xfrm>
            <a:off x="395438" y="288123"/>
            <a:ext cx="11601092" cy="597401"/>
          </a:xfrm>
          <a:prstGeom prst="rect">
            <a:avLst/>
          </a:prstGeom>
        </p:spPr>
        <p:txBody>
          <a:bodyPr anchor="ctr">
            <a:normAutofit/>
          </a:bodyPr>
          <a:lstStyle>
            <a:lvl1pPr>
              <a:defRPr sz="3200" b="1">
                <a:solidFill>
                  <a:srgbClr val="003087"/>
                </a:solidFill>
                <a:latin typeface="Arial" panose="020B0604020202020204" pitchFamily="34" charset="0"/>
                <a:cs typeface="Arial" panose="020B0604020202020204" pitchFamily="34" charset="0"/>
              </a:defRPr>
            </a:lvl1pPr>
          </a:lstStyle>
          <a:p>
            <a:r>
              <a:rPr lang="en-US"/>
              <a:t>Insert Slide Title Here</a:t>
            </a:r>
          </a:p>
        </p:txBody>
      </p:sp>
      <p:cxnSp>
        <p:nvCxnSpPr>
          <p:cNvPr id="52" name="Straight Connector 51">
            <a:extLst>
              <a:ext uri="{FF2B5EF4-FFF2-40B4-BE49-F238E27FC236}">
                <a16:creationId xmlns:a16="http://schemas.microsoft.com/office/drawing/2014/main" id="{A144C7FD-488D-FD4C-BA04-2D8F5A7E5269}"/>
              </a:ext>
            </a:extLst>
          </p:cNvPr>
          <p:cNvCxnSpPr>
            <a:cxnSpLocks/>
          </p:cNvCxnSpPr>
          <p:nvPr userDrawn="1"/>
        </p:nvCxnSpPr>
        <p:spPr>
          <a:xfrm>
            <a:off x="406401" y="2235979"/>
            <a:ext cx="24930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3">
            <a:extLst>
              <a:ext uri="{FF2B5EF4-FFF2-40B4-BE49-F238E27FC236}">
                <a16:creationId xmlns:a16="http://schemas.microsoft.com/office/drawing/2014/main" id="{8BEBAB18-5DCD-E945-85BD-4C82D7470A7D}"/>
              </a:ext>
            </a:extLst>
          </p:cNvPr>
          <p:cNvSpPr>
            <a:spLocks noGrp="1"/>
          </p:cNvSpPr>
          <p:nvPr>
            <p:ph sz="quarter" idx="24" hasCustomPrompt="1"/>
          </p:nvPr>
        </p:nvSpPr>
        <p:spPr>
          <a:xfrm>
            <a:off x="3277371" y="1892982"/>
            <a:ext cx="2493055" cy="317876"/>
          </a:xfrm>
          <a:prstGeom prst="rect">
            <a:avLst/>
          </a:prstGeom>
        </p:spPr>
        <p:txBody>
          <a:bodyPr anchor="ctr"/>
          <a:lstStyle>
            <a:lvl1pPr marL="0" indent="0">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Title</a:t>
            </a:r>
          </a:p>
        </p:txBody>
      </p:sp>
      <p:sp>
        <p:nvSpPr>
          <p:cNvPr id="55" name="Content Placeholder 3">
            <a:extLst>
              <a:ext uri="{FF2B5EF4-FFF2-40B4-BE49-F238E27FC236}">
                <a16:creationId xmlns:a16="http://schemas.microsoft.com/office/drawing/2014/main" id="{014240ED-B472-5143-A203-FA6BC62E56B6}"/>
              </a:ext>
            </a:extLst>
          </p:cNvPr>
          <p:cNvSpPr>
            <a:spLocks noGrp="1"/>
          </p:cNvSpPr>
          <p:nvPr>
            <p:ph sz="quarter" idx="25" hasCustomPrompt="1"/>
          </p:nvPr>
        </p:nvSpPr>
        <p:spPr>
          <a:xfrm>
            <a:off x="3277371" y="2262125"/>
            <a:ext cx="249305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Subtitle</a:t>
            </a:r>
          </a:p>
        </p:txBody>
      </p:sp>
      <p:sp>
        <p:nvSpPr>
          <p:cNvPr id="56" name="Content Placeholder 3">
            <a:extLst>
              <a:ext uri="{FF2B5EF4-FFF2-40B4-BE49-F238E27FC236}">
                <a16:creationId xmlns:a16="http://schemas.microsoft.com/office/drawing/2014/main" id="{25C80529-98F8-9E48-9AEF-E4EE81272DF8}"/>
              </a:ext>
            </a:extLst>
          </p:cNvPr>
          <p:cNvSpPr>
            <a:spLocks noGrp="1"/>
          </p:cNvSpPr>
          <p:nvPr>
            <p:ph sz="quarter" idx="26" hasCustomPrompt="1"/>
          </p:nvPr>
        </p:nvSpPr>
        <p:spPr>
          <a:xfrm>
            <a:off x="3277371" y="2589849"/>
            <a:ext cx="2493055" cy="1933824"/>
          </a:xfrm>
          <a:prstGeom prst="rect">
            <a:avLst/>
          </a:prstGeom>
        </p:spPr>
        <p:txBody>
          <a:bodyPr anchor="t"/>
          <a:lstStyle>
            <a:lvl1pPr marL="0" indent="0">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a:t>
            </a:r>
          </a:p>
        </p:txBody>
      </p:sp>
      <p:cxnSp>
        <p:nvCxnSpPr>
          <p:cNvPr id="57" name="Straight Connector 56">
            <a:extLst>
              <a:ext uri="{FF2B5EF4-FFF2-40B4-BE49-F238E27FC236}">
                <a16:creationId xmlns:a16="http://schemas.microsoft.com/office/drawing/2014/main" id="{DD7069C4-CE07-6948-B95B-DA0F989FFE86}"/>
              </a:ext>
            </a:extLst>
          </p:cNvPr>
          <p:cNvCxnSpPr>
            <a:cxnSpLocks/>
          </p:cNvCxnSpPr>
          <p:nvPr userDrawn="1"/>
        </p:nvCxnSpPr>
        <p:spPr>
          <a:xfrm>
            <a:off x="3277371" y="2235979"/>
            <a:ext cx="24930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3">
            <a:extLst>
              <a:ext uri="{FF2B5EF4-FFF2-40B4-BE49-F238E27FC236}">
                <a16:creationId xmlns:a16="http://schemas.microsoft.com/office/drawing/2014/main" id="{7AB1093F-542A-9E48-A00F-A82994626894}"/>
              </a:ext>
            </a:extLst>
          </p:cNvPr>
          <p:cNvSpPr>
            <a:spLocks noGrp="1"/>
          </p:cNvSpPr>
          <p:nvPr>
            <p:ph sz="quarter" idx="27" hasCustomPrompt="1"/>
          </p:nvPr>
        </p:nvSpPr>
        <p:spPr>
          <a:xfrm>
            <a:off x="6148342" y="1892982"/>
            <a:ext cx="2493055" cy="317876"/>
          </a:xfrm>
          <a:prstGeom prst="rect">
            <a:avLst/>
          </a:prstGeom>
        </p:spPr>
        <p:txBody>
          <a:bodyPr anchor="ctr"/>
          <a:lstStyle>
            <a:lvl1pPr marL="0" indent="0">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Title</a:t>
            </a:r>
          </a:p>
        </p:txBody>
      </p:sp>
      <p:sp>
        <p:nvSpPr>
          <p:cNvPr id="59" name="Content Placeholder 3">
            <a:extLst>
              <a:ext uri="{FF2B5EF4-FFF2-40B4-BE49-F238E27FC236}">
                <a16:creationId xmlns:a16="http://schemas.microsoft.com/office/drawing/2014/main" id="{99E240C9-7E37-704D-9631-EDC2D83A3EF7}"/>
              </a:ext>
            </a:extLst>
          </p:cNvPr>
          <p:cNvSpPr>
            <a:spLocks noGrp="1"/>
          </p:cNvSpPr>
          <p:nvPr>
            <p:ph sz="quarter" idx="28" hasCustomPrompt="1"/>
          </p:nvPr>
        </p:nvSpPr>
        <p:spPr>
          <a:xfrm>
            <a:off x="6148342" y="2262125"/>
            <a:ext cx="249305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Subtitle</a:t>
            </a:r>
          </a:p>
        </p:txBody>
      </p:sp>
      <p:sp>
        <p:nvSpPr>
          <p:cNvPr id="60" name="Content Placeholder 3">
            <a:extLst>
              <a:ext uri="{FF2B5EF4-FFF2-40B4-BE49-F238E27FC236}">
                <a16:creationId xmlns:a16="http://schemas.microsoft.com/office/drawing/2014/main" id="{9ED374C4-3F30-E84F-8911-478B5B3B3493}"/>
              </a:ext>
            </a:extLst>
          </p:cNvPr>
          <p:cNvSpPr>
            <a:spLocks noGrp="1"/>
          </p:cNvSpPr>
          <p:nvPr>
            <p:ph sz="quarter" idx="29" hasCustomPrompt="1"/>
          </p:nvPr>
        </p:nvSpPr>
        <p:spPr>
          <a:xfrm>
            <a:off x="6148342" y="2589849"/>
            <a:ext cx="2493055" cy="1933824"/>
          </a:xfrm>
          <a:prstGeom prst="rect">
            <a:avLst/>
          </a:prstGeom>
        </p:spPr>
        <p:txBody>
          <a:bodyPr anchor="t"/>
          <a:lstStyle>
            <a:lvl1pPr marL="0" indent="0">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a:t>
            </a:r>
          </a:p>
        </p:txBody>
      </p:sp>
      <p:cxnSp>
        <p:nvCxnSpPr>
          <p:cNvPr id="61" name="Straight Connector 60">
            <a:extLst>
              <a:ext uri="{FF2B5EF4-FFF2-40B4-BE49-F238E27FC236}">
                <a16:creationId xmlns:a16="http://schemas.microsoft.com/office/drawing/2014/main" id="{13BC1E11-669B-B748-A584-F088CFBC2A01}"/>
              </a:ext>
            </a:extLst>
          </p:cNvPr>
          <p:cNvCxnSpPr>
            <a:cxnSpLocks/>
          </p:cNvCxnSpPr>
          <p:nvPr userDrawn="1"/>
        </p:nvCxnSpPr>
        <p:spPr>
          <a:xfrm>
            <a:off x="6148342" y="2235979"/>
            <a:ext cx="24930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3">
            <a:extLst>
              <a:ext uri="{FF2B5EF4-FFF2-40B4-BE49-F238E27FC236}">
                <a16:creationId xmlns:a16="http://schemas.microsoft.com/office/drawing/2014/main" id="{CA8E084E-B015-794F-8519-C508A47CDB98}"/>
              </a:ext>
            </a:extLst>
          </p:cNvPr>
          <p:cNvSpPr>
            <a:spLocks noGrp="1"/>
          </p:cNvSpPr>
          <p:nvPr>
            <p:ph sz="quarter" idx="30" hasCustomPrompt="1"/>
          </p:nvPr>
        </p:nvSpPr>
        <p:spPr>
          <a:xfrm>
            <a:off x="9019312" y="1892982"/>
            <a:ext cx="2493055" cy="317876"/>
          </a:xfrm>
          <a:prstGeom prst="rect">
            <a:avLst/>
          </a:prstGeom>
        </p:spPr>
        <p:txBody>
          <a:bodyPr anchor="ctr"/>
          <a:lstStyle>
            <a:lvl1pPr marL="0" indent="0">
              <a:buNone/>
              <a:defRPr sz="2000" b="1">
                <a:solidFill>
                  <a:srgbClr val="003087"/>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Title</a:t>
            </a:r>
          </a:p>
        </p:txBody>
      </p:sp>
      <p:sp>
        <p:nvSpPr>
          <p:cNvPr id="63" name="Content Placeholder 3">
            <a:extLst>
              <a:ext uri="{FF2B5EF4-FFF2-40B4-BE49-F238E27FC236}">
                <a16:creationId xmlns:a16="http://schemas.microsoft.com/office/drawing/2014/main" id="{243308F0-468E-0D49-BB6E-8B5233C46B2F}"/>
              </a:ext>
            </a:extLst>
          </p:cNvPr>
          <p:cNvSpPr>
            <a:spLocks noGrp="1"/>
          </p:cNvSpPr>
          <p:nvPr>
            <p:ph sz="quarter" idx="31" hasCustomPrompt="1"/>
          </p:nvPr>
        </p:nvSpPr>
        <p:spPr>
          <a:xfrm>
            <a:off x="9019312" y="2262125"/>
            <a:ext cx="249305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Subtitle</a:t>
            </a:r>
          </a:p>
        </p:txBody>
      </p:sp>
      <p:sp>
        <p:nvSpPr>
          <p:cNvPr id="64" name="Content Placeholder 3">
            <a:extLst>
              <a:ext uri="{FF2B5EF4-FFF2-40B4-BE49-F238E27FC236}">
                <a16:creationId xmlns:a16="http://schemas.microsoft.com/office/drawing/2014/main" id="{BF9922C9-5980-2E40-9B50-DC3E14CF1C39}"/>
              </a:ext>
            </a:extLst>
          </p:cNvPr>
          <p:cNvSpPr>
            <a:spLocks noGrp="1"/>
          </p:cNvSpPr>
          <p:nvPr>
            <p:ph sz="quarter" idx="32" hasCustomPrompt="1"/>
          </p:nvPr>
        </p:nvSpPr>
        <p:spPr>
          <a:xfrm>
            <a:off x="9019312" y="2589849"/>
            <a:ext cx="2493055" cy="1933824"/>
          </a:xfrm>
          <a:prstGeom prst="rect">
            <a:avLst/>
          </a:prstGeom>
        </p:spPr>
        <p:txBody>
          <a:bodyPr anchor="t"/>
          <a:lstStyle>
            <a:lvl1pPr marL="0" indent="0">
              <a:lnSpc>
                <a:spcPts val="1800"/>
              </a:lnSpc>
              <a:buNone/>
              <a:defRPr sz="1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a:t>
            </a:r>
          </a:p>
        </p:txBody>
      </p:sp>
      <p:cxnSp>
        <p:nvCxnSpPr>
          <p:cNvPr id="65" name="Straight Connector 64">
            <a:extLst>
              <a:ext uri="{FF2B5EF4-FFF2-40B4-BE49-F238E27FC236}">
                <a16:creationId xmlns:a16="http://schemas.microsoft.com/office/drawing/2014/main" id="{BFD024A4-DBCF-FE4E-BB2A-4C2C43845AF5}"/>
              </a:ext>
            </a:extLst>
          </p:cNvPr>
          <p:cNvCxnSpPr>
            <a:cxnSpLocks/>
          </p:cNvCxnSpPr>
          <p:nvPr userDrawn="1"/>
        </p:nvCxnSpPr>
        <p:spPr>
          <a:xfrm>
            <a:off x="9019312" y="2235979"/>
            <a:ext cx="24930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28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024690-16A1-9246-A45C-6AE4A4E8BBD5}"/>
              </a:ext>
            </a:extLst>
          </p:cNvPr>
          <p:cNvSpPr/>
          <p:nvPr userDrawn="1"/>
        </p:nvSpPr>
        <p:spPr>
          <a:xfrm>
            <a:off x="457199" y="1673059"/>
            <a:ext cx="2703610" cy="376646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670A0F59-D13A-4743-9890-EA0C91F44D43}"/>
              </a:ext>
            </a:extLst>
          </p:cNvPr>
          <p:cNvCxnSpPr>
            <a:cxnSpLocks/>
          </p:cNvCxnSpPr>
          <p:nvPr userDrawn="1"/>
        </p:nvCxnSpPr>
        <p:spPr>
          <a:xfrm>
            <a:off x="692147" y="2549143"/>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FD13EA0-76E9-9442-BA0D-95C54C4E20A7}"/>
              </a:ext>
            </a:extLst>
          </p:cNvPr>
          <p:cNvSpPr/>
          <p:nvPr/>
        </p:nvSpPr>
        <p:spPr>
          <a:xfrm>
            <a:off x="692147" y="1240919"/>
            <a:ext cx="864279" cy="864279"/>
          </a:xfrm>
          <a:prstGeom prst="ellipse">
            <a:avLst/>
          </a:prstGeom>
          <a:solidFill>
            <a:srgbClr val="6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itle 1">
            <a:extLst>
              <a:ext uri="{FF2B5EF4-FFF2-40B4-BE49-F238E27FC236}">
                <a16:creationId xmlns:a16="http://schemas.microsoft.com/office/drawing/2014/main" id="{4D4C9A53-E2D0-A145-827F-8A1D64778F29}"/>
              </a:ext>
            </a:extLst>
          </p:cNvPr>
          <p:cNvSpPr>
            <a:spLocks noGrp="1"/>
          </p:cNvSpPr>
          <p:nvPr userDrawn="1">
            <p:ph type="title" hasCustomPrompt="1"/>
          </p:nvPr>
        </p:nvSpPr>
        <p:spPr>
          <a:xfrm>
            <a:off x="395438" y="288123"/>
            <a:ext cx="11601092" cy="597401"/>
          </a:xfrm>
          <a:prstGeom prst="rect">
            <a:avLst/>
          </a:prstGeom>
        </p:spPr>
        <p:txBody>
          <a:bodyPr anchor="ctr">
            <a:normAutofit/>
          </a:bodyPr>
          <a:lstStyle>
            <a:lvl1pPr>
              <a:defRPr sz="3200" b="1">
                <a:solidFill>
                  <a:srgbClr val="003087"/>
                </a:solidFill>
                <a:latin typeface="Arial" panose="020B0604020202020204" pitchFamily="34" charset="0"/>
                <a:cs typeface="Arial" panose="020B0604020202020204" pitchFamily="34" charset="0"/>
              </a:defRPr>
            </a:lvl1pPr>
          </a:lstStyle>
          <a:p>
            <a:r>
              <a:rPr lang="en-US"/>
              <a:t>Insert Slide Title Here</a:t>
            </a:r>
          </a:p>
        </p:txBody>
      </p:sp>
      <p:pic>
        <p:nvPicPr>
          <p:cNvPr id="38" name="Picture 37">
            <a:extLst>
              <a:ext uri="{FF2B5EF4-FFF2-40B4-BE49-F238E27FC236}">
                <a16:creationId xmlns:a16="http://schemas.microsoft.com/office/drawing/2014/main" id="{5CEB0597-12D6-F04A-968B-AF82BF8211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39" name="Content Placeholder 7">
            <a:extLst>
              <a:ext uri="{FF2B5EF4-FFF2-40B4-BE49-F238E27FC236}">
                <a16:creationId xmlns:a16="http://schemas.microsoft.com/office/drawing/2014/main" id="{99203EB6-8DA0-2148-8EB7-807E21B322BA}"/>
              </a:ext>
            </a:extLst>
          </p:cNvPr>
          <p:cNvSpPr>
            <a:spLocks noGrp="1"/>
          </p:cNvSpPr>
          <p:nvPr userDrawn="1">
            <p:ph sz="quarter" idx="10" hasCustomPrompt="1"/>
          </p:nvPr>
        </p:nvSpPr>
        <p:spPr>
          <a:xfrm>
            <a:off x="395289" y="5994282"/>
            <a:ext cx="9561512" cy="469298"/>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sp>
        <p:nvSpPr>
          <p:cNvPr id="40" name="Rectangle 39">
            <a:extLst>
              <a:ext uri="{FF2B5EF4-FFF2-40B4-BE49-F238E27FC236}">
                <a16:creationId xmlns:a16="http://schemas.microsoft.com/office/drawing/2014/main" id="{F620066A-AE8A-DA48-966F-A650865DE790}"/>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ntent Placeholder 8">
            <a:extLst>
              <a:ext uri="{FF2B5EF4-FFF2-40B4-BE49-F238E27FC236}">
                <a16:creationId xmlns:a16="http://schemas.microsoft.com/office/drawing/2014/main" id="{12FE868D-B922-0545-81BC-D17FB2049206}"/>
              </a:ext>
            </a:extLst>
          </p:cNvPr>
          <p:cNvSpPr>
            <a:spLocks noGrp="1"/>
          </p:cNvSpPr>
          <p:nvPr userDrawn="1">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
        <p:nvSpPr>
          <p:cNvPr id="42" name="Content Placeholder 3">
            <a:extLst>
              <a:ext uri="{FF2B5EF4-FFF2-40B4-BE49-F238E27FC236}">
                <a16:creationId xmlns:a16="http://schemas.microsoft.com/office/drawing/2014/main" id="{7C9EA385-E38C-634D-82BF-3419A2B4EC59}"/>
              </a:ext>
            </a:extLst>
          </p:cNvPr>
          <p:cNvSpPr>
            <a:spLocks noGrp="1"/>
          </p:cNvSpPr>
          <p:nvPr userDrawn="1">
            <p:ph sz="quarter" idx="15" hasCustomPrompt="1"/>
          </p:nvPr>
        </p:nvSpPr>
        <p:spPr>
          <a:xfrm>
            <a:off x="698316" y="2206273"/>
            <a:ext cx="222754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Insert Title Here</a:t>
            </a:r>
          </a:p>
        </p:txBody>
      </p:sp>
      <p:sp>
        <p:nvSpPr>
          <p:cNvPr id="44" name="Content Placeholder 3">
            <a:extLst>
              <a:ext uri="{FF2B5EF4-FFF2-40B4-BE49-F238E27FC236}">
                <a16:creationId xmlns:a16="http://schemas.microsoft.com/office/drawing/2014/main" id="{0A095A72-5025-D345-903D-D36A78F442E8}"/>
              </a:ext>
            </a:extLst>
          </p:cNvPr>
          <p:cNvSpPr>
            <a:spLocks noGrp="1"/>
          </p:cNvSpPr>
          <p:nvPr>
            <p:ph sz="quarter" idx="16" hasCustomPrompt="1"/>
          </p:nvPr>
        </p:nvSpPr>
        <p:spPr>
          <a:xfrm>
            <a:off x="698316" y="2572241"/>
            <a:ext cx="2227545" cy="2603395"/>
          </a:xfrm>
          <a:prstGeom prst="rect">
            <a:avLst/>
          </a:prstGeom>
        </p:spPr>
        <p:txBody>
          <a:bodyPr anchor="t"/>
          <a:lstStyle>
            <a:lvl1pPr marL="0" indent="0">
              <a:lnSpc>
                <a:spcPts val="1600"/>
              </a:lnSpc>
              <a:buNone/>
              <a:defRPr sz="12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pic>
        <p:nvPicPr>
          <p:cNvPr id="3" name="Graphic 2" descr="Bar chart">
            <a:extLst>
              <a:ext uri="{FF2B5EF4-FFF2-40B4-BE49-F238E27FC236}">
                <a16:creationId xmlns:a16="http://schemas.microsoft.com/office/drawing/2014/main" id="{990C4BCD-D066-584E-88FC-CD4CA9E65F7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827" y="1381599"/>
            <a:ext cx="582918" cy="582918"/>
          </a:xfrm>
          <a:prstGeom prst="rect">
            <a:avLst/>
          </a:prstGeom>
        </p:spPr>
      </p:pic>
      <p:sp>
        <p:nvSpPr>
          <p:cNvPr id="45" name="Rectangle 44">
            <a:extLst>
              <a:ext uri="{FF2B5EF4-FFF2-40B4-BE49-F238E27FC236}">
                <a16:creationId xmlns:a16="http://schemas.microsoft.com/office/drawing/2014/main" id="{D350B1AE-EA03-2048-A249-C6B0FBC44923}"/>
              </a:ext>
            </a:extLst>
          </p:cNvPr>
          <p:cNvSpPr/>
          <p:nvPr userDrawn="1"/>
        </p:nvSpPr>
        <p:spPr>
          <a:xfrm>
            <a:off x="3301489" y="1673059"/>
            <a:ext cx="2703610" cy="376646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9325C4DD-24CD-5C49-8A85-BB78251F184A}"/>
              </a:ext>
            </a:extLst>
          </p:cNvPr>
          <p:cNvCxnSpPr>
            <a:cxnSpLocks/>
          </p:cNvCxnSpPr>
          <p:nvPr userDrawn="1"/>
        </p:nvCxnSpPr>
        <p:spPr>
          <a:xfrm>
            <a:off x="3536437" y="2549143"/>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02BB475-407B-D94C-A700-3D70C14687F8}"/>
              </a:ext>
            </a:extLst>
          </p:cNvPr>
          <p:cNvSpPr/>
          <p:nvPr userDrawn="1"/>
        </p:nvSpPr>
        <p:spPr>
          <a:xfrm>
            <a:off x="3536437" y="1240919"/>
            <a:ext cx="864279" cy="86427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ntent Placeholder 3">
            <a:extLst>
              <a:ext uri="{FF2B5EF4-FFF2-40B4-BE49-F238E27FC236}">
                <a16:creationId xmlns:a16="http://schemas.microsoft.com/office/drawing/2014/main" id="{ED4248A0-6425-1449-A045-4D158CF8C1D6}"/>
              </a:ext>
            </a:extLst>
          </p:cNvPr>
          <p:cNvSpPr>
            <a:spLocks noGrp="1"/>
          </p:cNvSpPr>
          <p:nvPr>
            <p:ph sz="quarter" idx="24" hasCustomPrompt="1"/>
          </p:nvPr>
        </p:nvSpPr>
        <p:spPr>
          <a:xfrm>
            <a:off x="3542606" y="2206273"/>
            <a:ext cx="222754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Insert Title Here</a:t>
            </a:r>
          </a:p>
        </p:txBody>
      </p:sp>
      <p:sp>
        <p:nvSpPr>
          <p:cNvPr id="49" name="Content Placeholder 3">
            <a:extLst>
              <a:ext uri="{FF2B5EF4-FFF2-40B4-BE49-F238E27FC236}">
                <a16:creationId xmlns:a16="http://schemas.microsoft.com/office/drawing/2014/main" id="{C9E8493F-9B59-3147-A4CE-98A31AC2041B}"/>
              </a:ext>
            </a:extLst>
          </p:cNvPr>
          <p:cNvSpPr>
            <a:spLocks noGrp="1"/>
          </p:cNvSpPr>
          <p:nvPr>
            <p:ph sz="quarter" idx="25" hasCustomPrompt="1"/>
          </p:nvPr>
        </p:nvSpPr>
        <p:spPr>
          <a:xfrm>
            <a:off x="3542606" y="2572241"/>
            <a:ext cx="2227545" cy="2603395"/>
          </a:xfrm>
          <a:prstGeom prst="rect">
            <a:avLst/>
          </a:prstGeom>
        </p:spPr>
        <p:txBody>
          <a:bodyPr anchor="t"/>
          <a:lstStyle>
            <a:lvl1pPr marL="0" indent="0">
              <a:lnSpc>
                <a:spcPts val="1600"/>
              </a:lnSpc>
              <a:buNone/>
              <a:defRPr sz="12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pic>
        <p:nvPicPr>
          <p:cNvPr id="50" name="Graphic 49" descr="Ribbon">
            <a:extLst>
              <a:ext uri="{FF2B5EF4-FFF2-40B4-BE49-F238E27FC236}">
                <a16:creationId xmlns:a16="http://schemas.microsoft.com/office/drawing/2014/main" id="{FAB5E007-D4CE-444B-8355-5C01C044BBC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677117" y="1381599"/>
            <a:ext cx="582918" cy="582918"/>
          </a:xfrm>
          <a:prstGeom prst="rect">
            <a:avLst/>
          </a:prstGeom>
        </p:spPr>
      </p:pic>
      <p:sp>
        <p:nvSpPr>
          <p:cNvPr id="51" name="Rectangle 50">
            <a:extLst>
              <a:ext uri="{FF2B5EF4-FFF2-40B4-BE49-F238E27FC236}">
                <a16:creationId xmlns:a16="http://schemas.microsoft.com/office/drawing/2014/main" id="{F60D88C8-D4F5-2446-AE29-41D78E632DCB}"/>
              </a:ext>
            </a:extLst>
          </p:cNvPr>
          <p:cNvSpPr/>
          <p:nvPr userDrawn="1"/>
        </p:nvSpPr>
        <p:spPr>
          <a:xfrm>
            <a:off x="6149984" y="1673060"/>
            <a:ext cx="2703610" cy="376646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a:extLst>
              <a:ext uri="{FF2B5EF4-FFF2-40B4-BE49-F238E27FC236}">
                <a16:creationId xmlns:a16="http://schemas.microsoft.com/office/drawing/2014/main" id="{843C557F-C1BD-2241-B9C5-B0E019F24F87}"/>
              </a:ext>
            </a:extLst>
          </p:cNvPr>
          <p:cNvCxnSpPr>
            <a:cxnSpLocks/>
          </p:cNvCxnSpPr>
          <p:nvPr userDrawn="1"/>
        </p:nvCxnSpPr>
        <p:spPr>
          <a:xfrm>
            <a:off x="6384932" y="2549144"/>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1442382-C4CB-7A4D-BCF8-5BA09F73E9E9}"/>
              </a:ext>
            </a:extLst>
          </p:cNvPr>
          <p:cNvSpPr/>
          <p:nvPr userDrawn="1"/>
        </p:nvSpPr>
        <p:spPr>
          <a:xfrm>
            <a:off x="6384932" y="1240920"/>
            <a:ext cx="864279" cy="864279"/>
          </a:xfrm>
          <a:prstGeom prst="ellipse">
            <a:avLst/>
          </a:prstGeom>
          <a:solidFill>
            <a:srgbClr val="DE1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Content Placeholder 3">
            <a:extLst>
              <a:ext uri="{FF2B5EF4-FFF2-40B4-BE49-F238E27FC236}">
                <a16:creationId xmlns:a16="http://schemas.microsoft.com/office/drawing/2014/main" id="{DD224403-8D5A-D146-84E0-C751CE2C7728}"/>
              </a:ext>
            </a:extLst>
          </p:cNvPr>
          <p:cNvSpPr>
            <a:spLocks noGrp="1"/>
          </p:cNvSpPr>
          <p:nvPr>
            <p:ph sz="quarter" idx="26" hasCustomPrompt="1"/>
          </p:nvPr>
        </p:nvSpPr>
        <p:spPr>
          <a:xfrm>
            <a:off x="6391101" y="2206274"/>
            <a:ext cx="222754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Insert Title Here</a:t>
            </a:r>
          </a:p>
        </p:txBody>
      </p:sp>
      <p:sp>
        <p:nvSpPr>
          <p:cNvPr id="55" name="Content Placeholder 3">
            <a:extLst>
              <a:ext uri="{FF2B5EF4-FFF2-40B4-BE49-F238E27FC236}">
                <a16:creationId xmlns:a16="http://schemas.microsoft.com/office/drawing/2014/main" id="{B8834403-568B-4D4B-8731-2C947EFD55CE}"/>
              </a:ext>
            </a:extLst>
          </p:cNvPr>
          <p:cNvSpPr>
            <a:spLocks noGrp="1"/>
          </p:cNvSpPr>
          <p:nvPr>
            <p:ph sz="quarter" idx="27" hasCustomPrompt="1"/>
          </p:nvPr>
        </p:nvSpPr>
        <p:spPr>
          <a:xfrm>
            <a:off x="6391101" y="2572242"/>
            <a:ext cx="2227545" cy="2603395"/>
          </a:xfrm>
          <a:prstGeom prst="rect">
            <a:avLst/>
          </a:prstGeom>
        </p:spPr>
        <p:txBody>
          <a:bodyPr anchor="t"/>
          <a:lstStyle>
            <a:lvl1pPr marL="0" indent="0">
              <a:lnSpc>
                <a:spcPts val="1600"/>
              </a:lnSpc>
              <a:buNone/>
              <a:defRPr sz="12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pic>
        <p:nvPicPr>
          <p:cNvPr id="56" name="Graphic 55" descr="House">
            <a:extLst>
              <a:ext uri="{FF2B5EF4-FFF2-40B4-BE49-F238E27FC236}">
                <a16:creationId xmlns:a16="http://schemas.microsoft.com/office/drawing/2014/main" id="{946409C2-E69C-834F-B72C-DDB070CA7AC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525612" y="1381600"/>
            <a:ext cx="582918" cy="582918"/>
          </a:xfrm>
          <a:prstGeom prst="rect">
            <a:avLst/>
          </a:prstGeom>
        </p:spPr>
      </p:pic>
      <p:sp>
        <p:nvSpPr>
          <p:cNvPr id="57" name="Rectangle 56">
            <a:extLst>
              <a:ext uri="{FF2B5EF4-FFF2-40B4-BE49-F238E27FC236}">
                <a16:creationId xmlns:a16="http://schemas.microsoft.com/office/drawing/2014/main" id="{189A2513-21FD-4F48-B5F8-66FABA733DC1}"/>
              </a:ext>
            </a:extLst>
          </p:cNvPr>
          <p:cNvSpPr/>
          <p:nvPr userDrawn="1"/>
        </p:nvSpPr>
        <p:spPr>
          <a:xfrm>
            <a:off x="8994274" y="1673060"/>
            <a:ext cx="2703610" cy="376646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308838DF-AC98-C242-8407-EB420047A742}"/>
              </a:ext>
            </a:extLst>
          </p:cNvPr>
          <p:cNvCxnSpPr>
            <a:cxnSpLocks/>
          </p:cNvCxnSpPr>
          <p:nvPr userDrawn="1"/>
        </p:nvCxnSpPr>
        <p:spPr>
          <a:xfrm>
            <a:off x="9229222" y="2549144"/>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FE66BD9-B6E1-3548-ACAB-5A8854314B95}"/>
              </a:ext>
            </a:extLst>
          </p:cNvPr>
          <p:cNvSpPr/>
          <p:nvPr userDrawn="1"/>
        </p:nvSpPr>
        <p:spPr>
          <a:xfrm>
            <a:off x="9229222" y="1240920"/>
            <a:ext cx="864279" cy="864279"/>
          </a:xfrm>
          <a:prstGeom prst="ellipse">
            <a:avLst/>
          </a:prstGeom>
          <a:solidFill>
            <a:srgbClr val="EC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Content Placeholder 3">
            <a:extLst>
              <a:ext uri="{FF2B5EF4-FFF2-40B4-BE49-F238E27FC236}">
                <a16:creationId xmlns:a16="http://schemas.microsoft.com/office/drawing/2014/main" id="{52247763-C9B2-EE4A-8DA7-BB5AC95B8EE0}"/>
              </a:ext>
            </a:extLst>
          </p:cNvPr>
          <p:cNvSpPr>
            <a:spLocks noGrp="1"/>
          </p:cNvSpPr>
          <p:nvPr>
            <p:ph sz="quarter" idx="28" hasCustomPrompt="1"/>
          </p:nvPr>
        </p:nvSpPr>
        <p:spPr>
          <a:xfrm>
            <a:off x="9235391" y="2206274"/>
            <a:ext cx="2227545" cy="319773"/>
          </a:xfrm>
          <a:prstGeom prst="rect">
            <a:avLst/>
          </a:prstGeom>
        </p:spPr>
        <p:txBody>
          <a:bodyPr anchor="ctr"/>
          <a:lstStyle>
            <a:lvl1pPr marL="0" indent="0">
              <a:buNone/>
              <a:defRPr sz="1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Insert Title Here</a:t>
            </a:r>
          </a:p>
        </p:txBody>
      </p:sp>
      <p:sp>
        <p:nvSpPr>
          <p:cNvPr id="61" name="Content Placeholder 3">
            <a:extLst>
              <a:ext uri="{FF2B5EF4-FFF2-40B4-BE49-F238E27FC236}">
                <a16:creationId xmlns:a16="http://schemas.microsoft.com/office/drawing/2014/main" id="{9EE57920-7BCC-A94F-8489-A32D1D4C904C}"/>
              </a:ext>
            </a:extLst>
          </p:cNvPr>
          <p:cNvSpPr>
            <a:spLocks noGrp="1"/>
          </p:cNvSpPr>
          <p:nvPr>
            <p:ph sz="quarter" idx="29" hasCustomPrompt="1"/>
          </p:nvPr>
        </p:nvSpPr>
        <p:spPr>
          <a:xfrm>
            <a:off x="9235391" y="2572242"/>
            <a:ext cx="2227545" cy="2603395"/>
          </a:xfrm>
          <a:prstGeom prst="rect">
            <a:avLst/>
          </a:prstGeom>
        </p:spPr>
        <p:txBody>
          <a:bodyPr anchor="t"/>
          <a:lstStyle>
            <a:lvl1pPr marL="0" indent="0">
              <a:lnSpc>
                <a:spcPts val="1600"/>
              </a:lnSpc>
              <a:buNone/>
              <a:defRPr sz="12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solidFill>
                  <a:srgbClr val="C00000"/>
                </a:solidFill>
                <a:latin typeface="Arial" panose="020B0604020202020204" pitchFamily="34" charset="0"/>
                <a:cs typeface="Arial" panose="020B0604020202020204" pitchFamily="34" charset="0"/>
              </a:defRPr>
            </a:lvl2pPr>
            <a:lvl3pPr marL="914400" indent="0">
              <a:buNone/>
              <a:defRPr sz="2000" b="1">
                <a:solidFill>
                  <a:srgbClr val="C00000"/>
                </a:solidFill>
                <a:latin typeface="Arial" panose="020B0604020202020204" pitchFamily="34" charset="0"/>
                <a:cs typeface="Arial" panose="020B0604020202020204" pitchFamily="34" charset="0"/>
              </a:defRPr>
            </a:lvl3pPr>
            <a:lvl4pPr marL="1371600" indent="0">
              <a:buNone/>
              <a:defRPr sz="2000" b="1">
                <a:solidFill>
                  <a:srgbClr val="C00000"/>
                </a:solidFill>
                <a:latin typeface="Arial" panose="020B0604020202020204" pitchFamily="34" charset="0"/>
                <a:cs typeface="Arial" panose="020B0604020202020204" pitchFamily="34" charset="0"/>
              </a:defRPr>
            </a:lvl4pPr>
            <a:lvl5pPr marL="1828800" indent="0">
              <a:buNone/>
              <a:defRPr sz="2000" b="1">
                <a:solidFill>
                  <a:srgbClr val="C00000"/>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pic>
        <p:nvPicPr>
          <p:cNvPr id="62" name="Graphic 61" descr="Bullseye">
            <a:extLst>
              <a:ext uri="{FF2B5EF4-FFF2-40B4-BE49-F238E27FC236}">
                <a16:creationId xmlns:a16="http://schemas.microsoft.com/office/drawing/2014/main" id="{BFBEADBE-B11D-FD41-A36D-85B8B30F145B}"/>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9369902" y="1381600"/>
            <a:ext cx="582918" cy="582918"/>
          </a:xfrm>
          <a:prstGeom prst="rect">
            <a:avLst/>
          </a:prstGeom>
        </p:spPr>
      </p:pic>
    </p:spTree>
    <p:extLst>
      <p:ext uri="{BB962C8B-B14F-4D97-AF65-F5344CB8AC3E}">
        <p14:creationId xmlns:p14="http://schemas.microsoft.com/office/powerpoint/2010/main" val="10051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4D4C9A53-E2D0-A145-827F-8A1D64778F29}"/>
              </a:ext>
            </a:extLst>
          </p:cNvPr>
          <p:cNvSpPr>
            <a:spLocks noGrp="1"/>
          </p:cNvSpPr>
          <p:nvPr userDrawn="1">
            <p:ph type="title" hasCustomPrompt="1"/>
          </p:nvPr>
        </p:nvSpPr>
        <p:spPr>
          <a:xfrm>
            <a:off x="395438" y="288123"/>
            <a:ext cx="11601092" cy="597401"/>
          </a:xfrm>
          <a:prstGeom prst="rect">
            <a:avLst/>
          </a:prstGeom>
        </p:spPr>
        <p:txBody>
          <a:bodyPr anchor="ctr">
            <a:normAutofit/>
          </a:bodyPr>
          <a:lstStyle>
            <a:lvl1pPr>
              <a:defRPr sz="3200" b="1">
                <a:solidFill>
                  <a:srgbClr val="003087"/>
                </a:solidFill>
                <a:latin typeface="Arial" panose="020B0604020202020204" pitchFamily="34" charset="0"/>
                <a:cs typeface="Arial" panose="020B0604020202020204" pitchFamily="34" charset="0"/>
              </a:defRPr>
            </a:lvl1pPr>
          </a:lstStyle>
          <a:p>
            <a:r>
              <a:rPr lang="en-US"/>
              <a:t>Insert Slide Title Here</a:t>
            </a:r>
          </a:p>
        </p:txBody>
      </p:sp>
      <p:pic>
        <p:nvPicPr>
          <p:cNvPr id="38" name="Picture 37">
            <a:extLst>
              <a:ext uri="{FF2B5EF4-FFF2-40B4-BE49-F238E27FC236}">
                <a16:creationId xmlns:a16="http://schemas.microsoft.com/office/drawing/2014/main" id="{5CEB0597-12D6-F04A-968B-AF82BF8211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39" name="Content Placeholder 7">
            <a:extLst>
              <a:ext uri="{FF2B5EF4-FFF2-40B4-BE49-F238E27FC236}">
                <a16:creationId xmlns:a16="http://schemas.microsoft.com/office/drawing/2014/main" id="{99203EB6-8DA0-2148-8EB7-807E21B322BA}"/>
              </a:ext>
            </a:extLst>
          </p:cNvPr>
          <p:cNvSpPr>
            <a:spLocks noGrp="1"/>
          </p:cNvSpPr>
          <p:nvPr userDrawn="1">
            <p:ph sz="quarter" idx="10" hasCustomPrompt="1"/>
          </p:nvPr>
        </p:nvSpPr>
        <p:spPr>
          <a:xfrm>
            <a:off x="395289" y="5994282"/>
            <a:ext cx="9561512" cy="469298"/>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sp>
        <p:nvSpPr>
          <p:cNvPr id="40" name="Rectangle 39">
            <a:extLst>
              <a:ext uri="{FF2B5EF4-FFF2-40B4-BE49-F238E27FC236}">
                <a16:creationId xmlns:a16="http://schemas.microsoft.com/office/drawing/2014/main" id="{F620066A-AE8A-DA48-966F-A650865DE790}"/>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ntent Placeholder 8">
            <a:extLst>
              <a:ext uri="{FF2B5EF4-FFF2-40B4-BE49-F238E27FC236}">
                <a16:creationId xmlns:a16="http://schemas.microsoft.com/office/drawing/2014/main" id="{12FE868D-B922-0545-81BC-D17FB2049206}"/>
              </a:ext>
            </a:extLst>
          </p:cNvPr>
          <p:cNvSpPr>
            <a:spLocks noGrp="1"/>
          </p:cNvSpPr>
          <p:nvPr userDrawn="1">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
        <p:nvSpPr>
          <p:cNvPr id="31" name="Rectangle 30">
            <a:extLst>
              <a:ext uri="{FF2B5EF4-FFF2-40B4-BE49-F238E27FC236}">
                <a16:creationId xmlns:a16="http://schemas.microsoft.com/office/drawing/2014/main" id="{F798789E-A6FA-9C45-8783-6C6EC4D67BED}"/>
              </a:ext>
            </a:extLst>
          </p:cNvPr>
          <p:cNvSpPr/>
          <p:nvPr userDrawn="1"/>
        </p:nvSpPr>
        <p:spPr>
          <a:xfrm>
            <a:off x="476249" y="2626233"/>
            <a:ext cx="1750617" cy="265343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82880" rIns="137160" bIns="91440" rtlCol="0" anchor="t"/>
          <a:lstStyle/>
          <a:p>
            <a:pPr algn="l">
              <a:lnSpc>
                <a:spcPts val="1800"/>
              </a:lnSpc>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06B1983D-7173-A843-BA7E-4697E4E163A5}"/>
              </a:ext>
            </a:extLst>
          </p:cNvPr>
          <p:cNvSpPr/>
          <p:nvPr userDrawn="1"/>
        </p:nvSpPr>
        <p:spPr>
          <a:xfrm>
            <a:off x="2377836" y="2626232"/>
            <a:ext cx="1750617" cy="265341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pPr algn="ctr"/>
            <a:endParaRPr lang="en-US" sz="1400" dirty="0">
              <a:solidFill>
                <a:schemeClr val="tx1"/>
              </a:solidFill>
            </a:endParaRPr>
          </a:p>
        </p:txBody>
      </p:sp>
      <p:sp>
        <p:nvSpPr>
          <p:cNvPr id="33" name="Rectangle 32">
            <a:extLst>
              <a:ext uri="{FF2B5EF4-FFF2-40B4-BE49-F238E27FC236}">
                <a16:creationId xmlns:a16="http://schemas.microsoft.com/office/drawing/2014/main" id="{D9886DE9-FC50-6D46-8C42-927F1AF52EE1}"/>
              </a:ext>
            </a:extLst>
          </p:cNvPr>
          <p:cNvSpPr/>
          <p:nvPr userDrawn="1"/>
        </p:nvSpPr>
        <p:spPr>
          <a:xfrm>
            <a:off x="4279424" y="2626233"/>
            <a:ext cx="1750617" cy="265342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pPr algn="ctr"/>
            <a:endParaRPr lang="en-US" sz="1400" dirty="0">
              <a:solidFill>
                <a:schemeClr val="tx1"/>
              </a:solidFill>
            </a:endParaRPr>
          </a:p>
        </p:txBody>
      </p:sp>
      <p:sp>
        <p:nvSpPr>
          <p:cNvPr id="34" name="Rectangle 33">
            <a:extLst>
              <a:ext uri="{FF2B5EF4-FFF2-40B4-BE49-F238E27FC236}">
                <a16:creationId xmlns:a16="http://schemas.microsoft.com/office/drawing/2014/main" id="{8C0E7BE5-496B-0344-9E3B-0918F66BE586}"/>
              </a:ext>
            </a:extLst>
          </p:cNvPr>
          <p:cNvSpPr/>
          <p:nvPr userDrawn="1"/>
        </p:nvSpPr>
        <p:spPr>
          <a:xfrm>
            <a:off x="6181011" y="2626233"/>
            <a:ext cx="1750617" cy="265342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pPr algn="ctr"/>
            <a:endParaRPr lang="en-US" sz="1400" dirty="0">
              <a:solidFill>
                <a:schemeClr val="tx1"/>
              </a:solidFill>
            </a:endParaRPr>
          </a:p>
        </p:txBody>
      </p:sp>
      <p:sp>
        <p:nvSpPr>
          <p:cNvPr id="35" name="Rectangle 34">
            <a:extLst>
              <a:ext uri="{FF2B5EF4-FFF2-40B4-BE49-F238E27FC236}">
                <a16:creationId xmlns:a16="http://schemas.microsoft.com/office/drawing/2014/main" id="{DB593F60-A51D-4748-BC2A-293BE59F9491}"/>
              </a:ext>
            </a:extLst>
          </p:cNvPr>
          <p:cNvSpPr/>
          <p:nvPr userDrawn="1"/>
        </p:nvSpPr>
        <p:spPr>
          <a:xfrm>
            <a:off x="8082598" y="2626233"/>
            <a:ext cx="1750617" cy="265342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pPr algn="ctr"/>
            <a:endParaRPr lang="en-US" sz="1400" dirty="0">
              <a:solidFill>
                <a:schemeClr val="tx1"/>
              </a:solidFill>
            </a:endParaRPr>
          </a:p>
        </p:txBody>
      </p:sp>
      <p:sp>
        <p:nvSpPr>
          <p:cNvPr id="36" name="Rectangle 35">
            <a:extLst>
              <a:ext uri="{FF2B5EF4-FFF2-40B4-BE49-F238E27FC236}">
                <a16:creationId xmlns:a16="http://schemas.microsoft.com/office/drawing/2014/main" id="{24B8E728-E798-CB46-A56A-600C15A51479}"/>
              </a:ext>
            </a:extLst>
          </p:cNvPr>
          <p:cNvSpPr/>
          <p:nvPr userDrawn="1"/>
        </p:nvSpPr>
        <p:spPr>
          <a:xfrm>
            <a:off x="9984183" y="2626233"/>
            <a:ext cx="1750617" cy="265342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pPr algn="ctr"/>
            <a:endParaRPr lang="en-US" sz="1400" dirty="0">
              <a:solidFill>
                <a:schemeClr val="tx1"/>
              </a:solidFill>
            </a:endParaRPr>
          </a:p>
        </p:txBody>
      </p:sp>
      <p:cxnSp>
        <p:nvCxnSpPr>
          <p:cNvPr id="43" name="Straight Arrow Connector 42">
            <a:extLst>
              <a:ext uri="{FF2B5EF4-FFF2-40B4-BE49-F238E27FC236}">
                <a16:creationId xmlns:a16="http://schemas.microsoft.com/office/drawing/2014/main" id="{C4F54B2D-3D93-2244-A3E8-DE9FA02D4E39}"/>
              </a:ext>
            </a:extLst>
          </p:cNvPr>
          <p:cNvCxnSpPr/>
          <p:nvPr userDrawn="1"/>
        </p:nvCxnSpPr>
        <p:spPr>
          <a:xfrm>
            <a:off x="457200" y="2005057"/>
            <a:ext cx="1127760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9B3FC0FC-97F7-134B-B798-341FAC75A527}"/>
              </a:ext>
            </a:extLst>
          </p:cNvPr>
          <p:cNvSpPr/>
          <p:nvPr userDrawn="1"/>
        </p:nvSpPr>
        <p:spPr>
          <a:xfrm>
            <a:off x="1276265" y="1929765"/>
            <a:ext cx="150584" cy="150584"/>
          </a:xfrm>
          <a:prstGeom prst="ellipse">
            <a:avLst/>
          </a:prstGeom>
          <a:solidFill>
            <a:schemeClr val="tx1">
              <a:lumMod val="65000"/>
              <a:lumOff val="35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6D840824-D0F7-9445-AD1D-DB1C93E7FB69}"/>
              </a:ext>
            </a:extLst>
          </p:cNvPr>
          <p:cNvSpPr/>
          <p:nvPr userDrawn="1"/>
        </p:nvSpPr>
        <p:spPr>
          <a:xfrm>
            <a:off x="3177852" y="1929765"/>
            <a:ext cx="150584" cy="150584"/>
          </a:xfrm>
          <a:prstGeom prst="ellipse">
            <a:avLst/>
          </a:prstGeom>
          <a:solidFill>
            <a:schemeClr val="tx1">
              <a:lumMod val="65000"/>
              <a:lumOff val="35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3754ECC4-E8E6-7F40-A2E1-18D7552A76EE}"/>
              </a:ext>
            </a:extLst>
          </p:cNvPr>
          <p:cNvSpPr/>
          <p:nvPr userDrawn="1"/>
        </p:nvSpPr>
        <p:spPr>
          <a:xfrm>
            <a:off x="5079439" y="1929765"/>
            <a:ext cx="150584" cy="150584"/>
          </a:xfrm>
          <a:prstGeom prst="ellipse">
            <a:avLst/>
          </a:prstGeom>
          <a:solidFill>
            <a:schemeClr val="tx1">
              <a:lumMod val="65000"/>
              <a:lumOff val="35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C0B9D813-23E7-634C-9870-DA590543B975}"/>
              </a:ext>
            </a:extLst>
          </p:cNvPr>
          <p:cNvSpPr/>
          <p:nvPr userDrawn="1"/>
        </p:nvSpPr>
        <p:spPr>
          <a:xfrm>
            <a:off x="6981026" y="1929765"/>
            <a:ext cx="150584" cy="150584"/>
          </a:xfrm>
          <a:prstGeom prst="ellipse">
            <a:avLst/>
          </a:prstGeom>
          <a:solidFill>
            <a:schemeClr val="tx1">
              <a:lumMod val="65000"/>
              <a:lumOff val="35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CFA59C06-4E39-6D4D-959A-63ABE6CC6C55}"/>
              </a:ext>
            </a:extLst>
          </p:cNvPr>
          <p:cNvSpPr/>
          <p:nvPr userDrawn="1"/>
        </p:nvSpPr>
        <p:spPr>
          <a:xfrm>
            <a:off x="8882613" y="1929765"/>
            <a:ext cx="150584" cy="150584"/>
          </a:xfrm>
          <a:prstGeom prst="ellipse">
            <a:avLst/>
          </a:prstGeom>
          <a:solidFill>
            <a:schemeClr val="tx1">
              <a:lumMod val="65000"/>
              <a:lumOff val="35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B033E3FF-C687-8C40-BF44-7DA221CBF53C}"/>
              </a:ext>
            </a:extLst>
          </p:cNvPr>
          <p:cNvSpPr/>
          <p:nvPr userDrawn="1"/>
        </p:nvSpPr>
        <p:spPr>
          <a:xfrm>
            <a:off x="10784199" y="1929765"/>
            <a:ext cx="150584" cy="150584"/>
          </a:xfrm>
          <a:prstGeom prst="ellipse">
            <a:avLst/>
          </a:prstGeom>
          <a:solidFill>
            <a:schemeClr val="tx1">
              <a:lumMod val="65000"/>
              <a:lumOff val="35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EE217C05-2957-6045-9D82-DFA25714FAB5}"/>
              </a:ext>
            </a:extLst>
          </p:cNvPr>
          <p:cNvSpPr/>
          <p:nvPr userDrawn="1"/>
        </p:nvSpPr>
        <p:spPr>
          <a:xfrm>
            <a:off x="1290666" y="2565342"/>
            <a:ext cx="121782" cy="121782"/>
          </a:xfrm>
          <a:prstGeom prst="ellipse">
            <a:avLst/>
          </a:prstGeom>
          <a:solidFill>
            <a:srgbClr val="65B1E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Oval 69">
            <a:extLst>
              <a:ext uri="{FF2B5EF4-FFF2-40B4-BE49-F238E27FC236}">
                <a16:creationId xmlns:a16="http://schemas.microsoft.com/office/drawing/2014/main" id="{CB6976C4-1285-034F-A838-858D11E29A1A}"/>
              </a:ext>
            </a:extLst>
          </p:cNvPr>
          <p:cNvSpPr/>
          <p:nvPr userDrawn="1"/>
        </p:nvSpPr>
        <p:spPr>
          <a:xfrm>
            <a:off x="3192253" y="2565342"/>
            <a:ext cx="121782" cy="121782"/>
          </a:xfrm>
          <a:prstGeom prst="ellipse">
            <a:avLst/>
          </a:prstGeom>
          <a:solidFill>
            <a:srgbClr val="65B1E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Oval 70">
            <a:extLst>
              <a:ext uri="{FF2B5EF4-FFF2-40B4-BE49-F238E27FC236}">
                <a16:creationId xmlns:a16="http://schemas.microsoft.com/office/drawing/2014/main" id="{1698F97F-C4DF-064D-8268-E8898979CDDB}"/>
              </a:ext>
            </a:extLst>
          </p:cNvPr>
          <p:cNvSpPr/>
          <p:nvPr userDrawn="1"/>
        </p:nvSpPr>
        <p:spPr>
          <a:xfrm>
            <a:off x="5093840" y="2565342"/>
            <a:ext cx="121782" cy="121782"/>
          </a:xfrm>
          <a:prstGeom prst="ellipse">
            <a:avLst/>
          </a:prstGeom>
          <a:solidFill>
            <a:srgbClr val="65B1E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Oval 71">
            <a:extLst>
              <a:ext uri="{FF2B5EF4-FFF2-40B4-BE49-F238E27FC236}">
                <a16:creationId xmlns:a16="http://schemas.microsoft.com/office/drawing/2014/main" id="{2468DB16-54A8-DB45-A375-E75491FBF260}"/>
              </a:ext>
            </a:extLst>
          </p:cNvPr>
          <p:cNvSpPr/>
          <p:nvPr userDrawn="1"/>
        </p:nvSpPr>
        <p:spPr>
          <a:xfrm>
            <a:off x="6995427" y="2565342"/>
            <a:ext cx="121782" cy="121782"/>
          </a:xfrm>
          <a:prstGeom prst="ellipse">
            <a:avLst/>
          </a:prstGeom>
          <a:solidFill>
            <a:srgbClr val="65B1E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Oval 72">
            <a:extLst>
              <a:ext uri="{FF2B5EF4-FFF2-40B4-BE49-F238E27FC236}">
                <a16:creationId xmlns:a16="http://schemas.microsoft.com/office/drawing/2014/main" id="{3470D687-392F-4047-BEEE-794C309E3126}"/>
              </a:ext>
            </a:extLst>
          </p:cNvPr>
          <p:cNvSpPr/>
          <p:nvPr userDrawn="1"/>
        </p:nvSpPr>
        <p:spPr>
          <a:xfrm>
            <a:off x="8897014" y="2565342"/>
            <a:ext cx="121782" cy="121782"/>
          </a:xfrm>
          <a:prstGeom prst="ellipse">
            <a:avLst/>
          </a:prstGeom>
          <a:solidFill>
            <a:srgbClr val="65B1E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Oval 73">
            <a:extLst>
              <a:ext uri="{FF2B5EF4-FFF2-40B4-BE49-F238E27FC236}">
                <a16:creationId xmlns:a16="http://schemas.microsoft.com/office/drawing/2014/main" id="{B2DD2F7A-E93B-BD46-B4E8-60275071C76E}"/>
              </a:ext>
            </a:extLst>
          </p:cNvPr>
          <p:cNvSpPr/>
          <p:nvPr userDrawn="1"/>
        </p:nvSpPr>
        <p:spPr>
          <a:xfrm>
            <a:off x="10798600" y="2565342"/>
            <a:ext cx="121782" cy="121782"/>
          </a:xfrm>
          <a:prstGeom prst="ellipse">
            <a:avLst/>
          </a:prstGeom>
          <a:solidFill>
            <a:srgbClr val="65B1E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75" name="Group 74">
            <a:extLst>
              <a:ext uri="{FF2B5EF4-FFF2-40B4-BE49-F238E27FC236}">
                <a16:creationId xmlns:a16="http://schemas.microsoft.com/office/drawing/2014/main" id="{80250092-F2D7-7240-9AFA-8AF6A436377C}"/>
              </a:ext>
            </a:extLst>
          </p:cNvPr>
          <p:cNvGrpSpPr/>
          <p:nvPr userDrawn="1"/>
        </p:nvGrpSpPr>
        <p:grpSpPr>
          <a:xfrm>
            <a:off x="1351557" y="2123439"/>
            <a:ext cx="9507934" cy="401536"/>
            <a:chOff x="1351557" y="2788558"/>
            <a:chExt cx="9507934" cy="444170"/>
          </a:xfrm>
        </p:grpSpPr>
        <p:cxnSp>
          <p:nvCxnSpPr>
            <p:cNvPr id="76" name="Straight Connector 75">
              <a:extLst>
                <a:ext uri="{FF2B5EF4-FFF2-40B4-BE49-F238E27FC236}">
                  <a16:creationId xmlns:a16="http://schemas.microsoft.com/office/drawing/2014/main" id="{250B9590-6C1F-A94B-8140-1A65DBEA2ACB}"/>
                </a:ext>
              </a:extLst>
            </p:cNvPr>
            <p:cNvCxnSpPr>
              <a:cxnSpLocks/>
            </p:cNvCxnSpPr>
            <p:nvPr/>
          </p:nvCxnSpPr>
          <p:spPr>
            <a:xfrm>
              <a:off x="1351557" y="2788558"/>
              <a:ext cx="0" cy="444170"/>
            </a:xfrm>
            <a:prstGeom prst="line">
              <a:avLst/>
            </a:prstGeom>
            <a:ln>
              <a:solidFill>
                <a:srgbClr val="102747"/>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EE3667D-B820-974A-905B-ADBD2BAB8897}"/>
                </a:ext>
              </a:extLst>
            </p:cNvPr>
            <p:cNvCxnSpPr>
              <a:cxnSpLocks/>
            </p:cNvCxnSpPr>
            <p:nvPr/>
          </p:nvCxnSpPr>
          <p:spPr>
            <a:xfrm>
              <a:off x="3253144" y="2788558"/>
              <a:ext cx="0" cy="444170"/>
            </a:xfrm>
            <a:prstGeom prst="line">
              <a:avLst/>
            </a:prstGeom>
            <a:ln>
              <a:solidFill>
                <a:srgbClr val="102747"/>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DFD8A1E-096C-B542-9D69-6C608C0BCF1E}"/>
                </a:ext>
              </a:extLst>
            </p:cNvPr>
            <p:cNvCxnSpPr>
              <a:cxnSpLocks/>
            </p:cNvCxnSpPr>
            <p:nvPr/>
          </p:nvCxnSpPr>
          <p:spPr>
            <a:xfrm>
              <a:off x="5154731" y="2788558"/>
              <a:ext cx="0" cy="444170"/>
            </a:xfrm>
            <a:prstGeom prst="line">
              <a:avLst/>
            </a:prstGeom>
            <a:ln>
              <a:solidFill>
                <a:srgbClr val="102747"/>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D0CB9CF-D773-6147-887D-83AFD14FB1A5}"/>
                </a:ext>
              </a:extLst>
            </p:cNvPr>
            <p:cNvCxnSpPr>
              <a:cxnSpLocks/>
            </p:cNvCxnSpPr>
            <p:nvPr/>
          </p:nvCxnSpPr>
          <p:spPr>
            <a:xfrm>
              <a:off x="7056318" y="2788558"/>
              <a:ext cx="0" cy="444170"/>
            </a:xfrm>
            <a:prstGeom prst="line">
              <a:avLst/>
            </a:prstGeom>
            <a:ln>
              <a:solidFill>
                <a:srgbClr val="102747"/>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653FAFF-684C-C14E-AB99-5E15DF9D033F}"/>
                </a:ext>
              </a:extLst>
            </p:cNvPr>
            <p:cNvCxnSpPr>
              <a:cxnSpLocks/>
            </p:cNvCxnSpPr>
            <p:nvPr/>
          </p:nvCxnSpPr>
          <p:spPr>
            <a:xfrm>
              <a:off x="8957905" y="2788558"/>
              <a:ext cx="0" cy="444170"/>
            </a:xfrm>
            <a:prstGeom prst="line">
              <a:avLst/>
            </a:prstGeom>
            <a:ln>
              <a:solidFill>
                <a:srgbClr val="102747"/>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1758D01-7AA7-A64C-9F23-B2BC2302F16F}"/>
                </a:ext>
              </a:extLst>
            </p:cNvPr>
            <p:cNvCxnSpPr>
              <a:cxnSpLocks/>
            </p:cNvCxnSpPr>
            <p:nvPr/>
          </p:nvCxnSpPr>
          <p:spPr>
            <a:xfrm>
              <a:off x="10859491" y="2788558"/>
              <a:ext cx="0" cy="444170"/>
            </a:xfrm>
            <a:prstGeom prst="line">
              <a:avLst/>
            </a:prstGeom>
            <a:ln>
              <a:solidFill>
                <a:srgbClr val="102747"/>
              </a:solidFill>
            </a:ln>
          </p:spPr>
          <p:style>
            <a:lnRef idx="1">
              <a:schemeClr val="accent1"/>
            </a:lnRef>
            <a:fillRef idx="0">
              <a:schemeClr val="accent1"/>
            </a:fillRef>
            <a:effectRef idx="0">
              <a:schemeClr val="accent1"/>
            </a:effectRef>
            <a:fontRef idx="minor">
              <a:schemeClr val="tx1"/>
            </a:fontRef>
          </p:style>
        </p:cxnSp>
      </p:grpSp>
      <p:sp>
        <p:nvSpPr>
          <p:cNvPr id="82" name="Rectangle: Rounded Corners 46">
            <a:extLst>
              <a:ext uri="{FF2B5EF4-FFF2-40B4-BE49-F238E27FC236}">
                <a16:creationId xmlns:a16="http://schemas.microsoft.com/office/drawing/2014/main" id="{E9E91626-E3C9-E545-9E98-A61E37FB168E}"/>
              </a:ext>
            </a:extLst>
          </p:cNvPr>
          <p:cNvSpPr/>
          <p:nvPr userDrawn="1"/>
        </p:nvSpPr>
        <p:spPr>
          <a:xfrm>
            <a:off x="811330" y="1418654"/>
            <a:ext cx="1080453" cy="389513"/>
          </a:xfrm>
          <a:prstGeom prst="roundRect">
            <a:avLst>
              <a:gd name="adj" fmla="val 50000"/>
            </a:avLst>
          </a:prstGeom>
          <a:solidFill>
            <a:srgbClr val="003087"/>
          </a:solidFill>
        </p:spPr>
        <p:txBody>
          <a:bodyPr wrap="square" lIns="0" tIns="0" rIns="0" bIns="0">
            <a:spAutoFit/>
          </a:bodyPr>
          <a:lstStyle/>
          <a:p>
            <a:pPr algn="ctr"/>
            <a:endParaRPr lang="en-US" dirty="0">
              <a:solidFill>
                <a:schemeClr val="bg1"/>
              </a:solidFill>
            </a:endParaRPr>
          </a:p>
        </p:txBody>
      </p:sp>
      <p:sp>
        <p:nvSpPr>
          <p:cNvPr id="83" name="Rectangle: Rounded Corners 47">
            <a:extLst>
              <a:ext uri="{FF2B5EF4-FFF2-40B4-BE49-F238E27FC236}">
                <a16:creationId xmlns:a16="http://schemas.microsoft.com/office/drawing/2014/main" id="{3ECD040B-95D1-2F4C-8ABE-2340099DB561}"/>
              </a:ext>
            </a:extLst>
          </p:cNvPr>
          <p:cNvSpPr/>
          <p:nvPr userDrawn="1"/>
        </p:nvSpPr>
        <p:spPr>
          <a:xfrm>
            <a:off x="2712917" y="1418654"/>
            <a:ext cx="1080453" cy="389513"/>
          </a:xfrm>
          <a:prstGeom prst="roundRect">
            <a:avLst>
              <a:gd name="adj" fmla="val 50000"/>
            </a:avLst>
          </a:prstGeom>
          <a:solidFill>
            <a:srgbClr val="003087"/>
          </a:solidFill>
        </p:spPr>
        <p:txBody>
          <a:bodyPr wrap="square" lIns="0" tIns="0" rIns="0" bIns="0">
            <a:spAutoFit/>
          </a:bodyPr>
          <a:lstStyle/>
          <a:p>
            <a:pPr algn="ctr"/>
            <a:endParaRPr lang="en-US" dirty="0">
              <a:solidFill>
                <a:schemeClr val="bg1"/>
              </a:solidFill>
            </a:endParaRPr>
          </a:p>
        </p:txBody>
      </p:sp>
      <p:sp>
        <p:nvSpPr>
          <p:cNvPr id="84" name="Rectangle: Rounded Corners 48">
            <a:extLst>
              <a:ext uri="{FF2B5EF4-FFF2-40B4-BE49-F238E27FC236}">
                <a16:creationId xmlns:a16="http://schemas.microsoft.com/office/drawing/2014/main" id="{32F6C581-05B2-334F-875C-88A11CBB07B9}"/>
              </a:ext>
            </a:extLst>
          </p:cNvPr>
          <p:cNvSpPr/>
          <p:nvPr userDrawn="1"/>
        </p:nvSpPr>
        <p:spPr>
          <a:xfrm>
            <a:off x="4614504" y="1418654"/>
            <a:ext cx="1080453" cy="389513"/>
          </a:xfrm>
          <a:prstGeom prst="roundRect">
            <a:avLst>
              <a:gd name="adj" fmla="val 50000"/>
            </a:avLst>
          </a:prstGeom>
          <a:solidFill>
            <a:srgbClr val="003087"/>
          </a:solidFill>
        </p:spPr>
        <p:txBody>
          <a:bodyPr wrap="square" lIns="0" tIns="0" rIns="0" bIns="0">
            <a:spAutoFit/>
          </a:bodyPr>
          <a:lstStyle/>
          <a:p>
            <a:pPr algn="ctr"/>
            <a:endParaRPr lang="en-US" dirty="0">
              <a:solidFill>
                <a:schemeClr val="bg1"/>
              </a:solidFill>
            </a:endParaRPr>
          </a:p>
        </p:txBody>
      </p:sp>
      <p:sp>
        <p:nvSpPr>
          <p:cNvPr id="85" name="Rectangle: Rounded Corners 49">
            <a:extLst>
              <a:ext uri="{FF2B5EF4-FFF2-40B4-BE49-F238E27FC236}">
                <a16:creationId xmlns:a16="http://schemas.microsoft.com/office/drawing/2014/main" id="{A4B42981-0D1F-1744-8A50-54CF102AD0E7}"/>
              </a:ext>
            </a:extLst>
          </p:cNvPr>
          <p:cNvSpPr/>
          <p:nvPr userDrawn="1"/>
        </p:nvSpPr>
        <p:spPr>
          <a:xfrm>
            <a:off x="6516091" y="1418654"/>
            <a:ext cx="1080453" cy="389513"/>
          </a:xfrm>
          <a:prstGeom prst="roundRect">
            <a:avLst>
              <a:gd name="adj" fmla="val 50000"/>
            </a:avLst>
          </a:prstGeom>
          <a:solidFill>
            <a:srgbClr val="003087"/>
          </a:solidFill>
        </p:spPr>
        <p:txBody>
          <a:bodyPr wrap="square" lIns="0" tIns="0" rIns="0" bIns="0">
            <a:spAutoFit/>
          </a:bodyPr>
          <a:lstStyle/>
          <a:p>
            <a:pPr algn="ctr"/>
            <a:endParaRPr lang="en-US" dirty="0">
              <a:solidFill>
                <a:schemeClr val="bg1"/>
              </a:solidFill>
            </a:endParaRPr>
          </a:p>
        </p:txBody>
      </p:sp>
      <p:sp>
        <p:nvSpPr>
          <p:cNvPr id="86" name="Rectangle: Rounded Corners 50">
            <a:extLst>
              <a:ext uri="{FF2B5EF4-FFF2-40B4-BE49-F238E27FC236}">
                <a16:creationId xmlns:a16="http://schemas.microsoft.com/office/drawing/2014/main" id="{C796A38A-05C0-B048-8218-9E072A574BB5}"/>
              </a:ext>
            </a:extLst>
          </p:cNvPr>
          <p:cNvSpPr/>
          <p:nvPr userDrawn="1"/>
        </p:nvSpPr>
        <p:spPr>
          <a:xfrm>
            <a:off x="8417678" y="1418654"/>
            <a:ext cx="1080453" cy="389513"/>
          </a:xfrm>
          <a:prstGeom prst="roundRect">
            <a:avLst>
              <a:gd name="adj" fmla="val 50000"/>
            </a:avLst>
          </a:prstGeom>
          <a:solidFill>
            <a:srgbClr val="003087"/>
          </a:solidFill>
        </p:spPr>
        <p:txBody>
          <a:bodyPr wrap="square" lIns="0" tIns="0" rIns="0" bIns="0">
            <a:spAutoFit/>
          </a:bodyPr>
          <a:lstStyle/>
          <a:p>
            <a:pPr algn="ctr"/>
            <a:endParaRPr lang="en-US" dirty="0">
              <a:solidFill>
                <a:schemeClr val="bg1"/>
              </a:solidFill>
            </a:endParaRPr>
          </a:p>
        </p:txBody>
      </p:sp>
      <p:sp>
        <p:nvSpPr>
          <p:cNvPr id="87" name="Rectangle: Rounded Corners 51">
            <a:extLst>
              <a:ext uri="{FF2B5EF4-FFF2-40B4-BE49-F238E27FC236}">
                <a16:creationId xmlns:a16="http://schemas.microsoft.com/office/drawing/2014/main" id="{BE4FCDD9-2219-4243-917E-33A4E3B71758}"/>
              </a:ext>
            </a:extLst>
          </p:cNvPr>
          <p:cNvSpPr/>
          <p:nvPr userDrawn="1"/>
        </p:nvSpPr>
        <p:spPr>
          <a:xfrm>
            <a:off x="10319265" y="1418654"/>
            <a:ext cx="1080453" cy="389513"/>
          </a:xfrm>
          <a:prstGeom prst="roundRect">
            <a:avLst>
              <a:gd name="adj" fmla="val 50000"/>
            </a:avLst>
          </a:prstGeom>
          <a:solidFill>
            <a:srgbClr val="003087"/>
          </a:solidFill>
        </p:spPr>
        <p:txBody>
          <a:bodyPr wrap="square" lIns="0" tIns="0" rIns="0" bIns="0">
            <a:spAutoFit/>
          </a:bodyPr>
          <a:lstStyle/>
          <a:p>
            <a:pPr algn="ctr"/>
            <a:endParaRPr lang="en-US" dirty="0">
              <a:solidFill>
                <a:schemeClr val="bg1"/>
              </a:solidFill>
            </a:endParaRPr>
          </a:p>
        </p:txBody>
      </p:sp>
      <p:sp>
        <p:nvSpPr>
          <p:cNvPr id="94" name="Text Placeholder 3">
            <a:extLst>
              <a:ext uri="{FF2B5EF4-FFF2-40B4-BE49-F238E27FC236}">
                <a16:creationId xmlns:a16="http://schemas.microsoft.com/office/drawing/2014/main" id="{8B7D7E7D-FFFB-A040-AF9B-C9F3990BE26C}"/>
              </a:ext>
            </a:extLst>
          </p:cNvPr>
          <p:cNvSpPr>
            <a:spLocks noGrp="1"/>
          </p:cNvSpPr>
          <p:nvPr>
            <p:ph type="body" sz="quarter" idx="24" hasCustomPrompt="1"/>
          </p:nvPr>
        </p:nvSpPr>
        <p:spPr>
          <a:xfrm>
            <a:off x="792282" y="1469741"/>
            <a:ext cx="1099502" cy="287337"/>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a:t>Year</a:t>
            </a:r>
          </a:p>
        </p:txBody>
      </p:sp>
      <p:sp>
        <p:nvSpPr>
          <p:cNvPr id="95" name="Text Placeholder 3">
            <a:extLst>
              <a:ext uri="{FF2B5EF4-FFF2-40B4-BE49-F238E27FC236}">
                <a16:creationId xmlns:a16="http://schemas.microsoft.com/office/drawing/2014/main" id="{592209E5-47D1-5941-976E-A6159DA1AC7E}"/>
              </a:ext>
            </a:extLst>
          </p:cNvPr>
          <p:cNvSpPr>
            <a:spLocks noGrp="1"/>
          </p:cNvSpPr>
          <p:nvPr>
            <p:ph type="body" sz="quarter" idx="25" hasCustomPrompt="1"/>
          </p:nvPr>
        </p:nvSpPr>
        <p:spPr>
          <a:xfrm>
            <a:off x="2712917" y="1462973"/>
            <a:ext cx="1099502" cy="287337"/>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a:t>Year</a:t>
            </a:r>
          </a:p>
        </p:txBody>
      </p:sp>
      <p:sp>
        <p:nvSpPr>
          <p:cNvPr id="96" name="Text Placeholder 3">
            <a:extLst>
              <a:ext uri="{FF2B5EF4-FFF2-40B4-BE49-F238E27FC236}">
                <a16:creationId xmlns:a16="http://schemas.microsoft.com/office/drawing/2014/main" id="{26F225B3-64D4-674E-BCD5-C0CC575D5AA6}"/>
              </a:ext>
            </a:extLst>
          </p:cNvPr>
          <p:cNvSpPr>
            <a:spLocks noGrp="1"/>
          </p:cNvSpPr>
          <p:nvPr>
            <p:ph type="body" sz="quarter" idx="26" hasCustomPrompt="1"/>
          </p:nvPr>
        </p:nvSpPr>
        <p:spPr>
          <a:xfrm>
            <a:off x="4604979" y="1462973"/>
            <a:ext cx="1099502" cy="287337"/>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a:t>Year</a:t>
            </a:r>
          </a:p>
        </p:txBody>
      </p:sp>
      <p:sp>
        <p:nvSpPr>
          <p:cNvPr id="97" name="Text Placeholder 3">
            <a:extLst>
              <a:ext uri="{FF2B5EF4-FFF2-40B4-BE49-F238E27FC236}">
                <a16:creationId xmlns:a16="http://schemas.microsoft.com/office/drawing/2014/main" id="{B733A45C-7FF1-A845-8508-C9B370052182}"/>
              </a:ext>
            </a:extLst>
          </p:cNvPr>
          <p:cNvSpPr>
            <a:spLocks noGrp="1"/>
          </p:cNvSpPr>
          <p:nvPr>
            <p:ph type="body" sz="quarter" idx="27" hasCustomPrompt="1"/>
          </p:nvPr>
        </p:nvSpPr>
        <p:spPr>
          <a:xfrm>
            <a:off x="6504365" y="1469741"/>
            <a:ext cx="1099502" cy="287337"/>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a:t>Year</a:t>
            </a:r>
          </a:p>
        </p:txBody>
      </p:sp>
      <p:sp>
        <p:nvSpPr>
          <p:cNvPr id="98" name="Text Placeholder 3">
            <a:extLst>
              <a:ext uri="{FF2B5EF4-FFF2-40B4-BE49-F238E27FC236}">
                <a16:creationId xmlns:a16="http://schemas.microsoft.com/office/drawing/2014/main" id="{09EA08FD-8614-E24A-A6F9-4278ED97CD62}"/>
              </a:ext>
            </a:extLst>
          </p:cNvPr>
          <p:cNvSpPr>
            <a:spLocks noGrp="1"/>
          </p:cNvSpPr>
          <p:nvPr>
            <p:ph type="body" sz="quarter" idx="28" hasCustomPrompt="1"/>
          </p:nvPr>
        </p:nvSpPr>
        <p:spPr>
          <a:xfrm>
            <a:off x="8409727" y="1471950"/>
            <a:ext cx="1099502" cy="287337"/>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a:t>Year</a:t>
            </a:r>
          </a:p>
        </p:txBody>
      </p:sp>
      <p:sp>
        <p:nvSpPr>
          <p:cNvPr id="99" name="Text Placeholder 3">
            <a:extLst>
              <a:ext uri="{FF2B5EF4-FFF2-40B4-BE49-F238E27FC236}">
                <a16:creationId xmlns:a16="http://schemas.microsoft.com/office/drawing/2014/main" id="{41B64CAA-4DCC-024D-8965-54582F1FFF80}"/>
              </a:ext>
            </a:extLst>
          </p:cNvPr>
          <p:cNvSpPr>
            <a:spLocks noGrp="1"/>
          </p:cNvSpPr>
          <p:nvPr>
            <p:ph type="body" sz="quarter" idx="29" hasCustomPrompt="1"/>
          </p:nvPr>
        </p:nvSpPr>
        <p:spPr>
          <a:xfrm>
            <a:off x="10311942" y="1462973"/>
            <a:ext cx="1099502" cy="287337"/>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a:t>Year</a:t>
            </a:r>
          </a:p>
        </p:txBody>
      </p:sp>
      <p:sp>
        <p:nvSpPr>
          <p:cNvPr id="6" name="Text Placeholder 5">
            <a:extLst>
              <a:ext uri="{FF2B5EF4-FFF2-40B4-BE49-F238E27FC236}">
                <a16:creationId xmlns:a16="http://schemas.microsoft.com/office/drawing/2014/main" id="{F83E73AB-8867-7A40-95E6-F8B6E601B3C8}"/>
              </a:ext>
            </a:extLst>
          </p:cNvPr>
          <p:cNvSpPr>
            <a:spLocks noGrp="1"/>
          </p:cNvSpPr>
          <p:nvPr>
            <p:ph type="body" sz="quarter" idx="30" hasCustomPrompt="1"/>
          </p:nvPr>
        </p:nvSpPr>
        <p:spPr>
          <a:xfrm>
            <a:off x="600356" y="2786813"/>
            <a:ext cx="1502402" cy="2366297"/>
          </a:xfrm>
          <a:prstGeom prst="rect">
            <a:avLst/>
          </a:prstGeom>
        </p:spPr>
        <p:txBody>
          <a:bodyPr/>
          <a:lstStyle>
            <a:lvl1pPr marL="0" indent="0">
              <a:lnSpc>
                <a:spcPts val="1600"/>
              </a:lnSpc>
              <a:buNone/>
              <a:defRPr sz="12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Lorem ipsum.</a:t>
            </a:r>
          </a:p>
        </p:txBody>
      </p:sp>
      <p:sp>
        <p:nvSpPr>
          <p:cNvPr id="100" name="Text Placeholder 5">
            <a:extLst>
              <a:ext uri="{FF2B5EF4-FFF2-40B4-BE49-F238E27FC236}">
                <a16:creationId xmlns:a16="http://schemas.microsoft.com/office/drawing/2014/main" id="{FFDEC1A7-D212-CF4C-8629-405794975A2F}"/>
              </a:ext>
            </a:extLst>
          </p:cNvPr>
          <p:cNvSpPr>
            <a:spLocks noGrp="1"/>
          </p:cNvSpPr>
          <p:nvPr>
            <p:ph type="body" sz="quarter" idx="31" hasCustomPrompt="1"/>
          </p:nvPr>
        </p:nvSpPr>
        <p:spPr>
          <a:xfrm>
            <a:off x="2497500" y="2786813"/>
            <a:ext cx="1502402" cy="2366297"/>
          </a:xfrm>
          <a:prstGeom prst="rect">
            <a:avLst/>
          </a:prstGeom>
        </p:spPr>
        <p:txBody>
          <a:bodyPr/>
          <a:lstStyle>
            <a:lvl1pPr marL="0" indent="0">
              <a:lnSpc>
                <a:spcPts val="1600"/>
              </a:lnSpc>
              <a:buNone/>
              <a:defRPr sz="12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Lorem ipsum.</a:t>
            </a:r>
          </a:p>
        </p:txBody>
      </p:sp>
      <p:sp>
        <p:nvSpPr>
          <p:cNvPr id="101" name="Text Placeholder 5">
            <a:extLst>
              <a:ext uri="{FF2B5EF4-FFF2-40B4-BE49-F238E27FC236}">
                <a16:creationId xmlns:a16="http://schemas.microsoft.com/office/drawing/2014/main" id="{3E2B7884-FB7C-044B-A158-05DEA807DD3C}"/>
              </a:ext>
            </a:extLst>
          </p:cNvPr>
          <p:cNvSpPr>
            <a:spLocks noGrp="1"/>
          </p:cNvSpPr>
          <p:nvPr>
            <p:ph type="body" sz="quarter" idx="32" hasCustomPrompt="1"/>
          </p:nvPr>
        </p:nvSpPr>
        <p:spPr>
          <a:xfrm>
            <a:off x="4407973" y="2786813"/>
            <a:ext cx="1502402" cy="2366297"/>
          </a:xfrm>
          <a:prstGeom prst="rect">
            <a:avLst/>
          </a:prstGeom>
        </p:spPr>
        <p:txBody>
          <a:bodyPr/>
          <a:lstStyle>
            <a:lvl1pPr marL="0" indent="0">
              <a:lnSpc>
                <a:spcPts val="1600"/>
              </a:lnSpc>
              <a:buNone/>
              <a:defRPr sz="12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Lorem ipsum.</a:t>
            </a:r>
          </a:p>
        </p:txBody>
      </p:sp>
      <p:sp>
        <p:nvSpPr>
          <p:cNvPr id="102" name="Text Placeholder 5">
            <a:extLst>
              <a:ext uri="{FF2B5EF4-FFF2-40B4-BE49-F238E27FC236}">
                <a16:creationId xmlns:a16="http://schemas.microsoft.com/office/drawing/2014/main" id="{7EBE3291-A82E-B440-833B-BF823CF366C3}"/>
              </a:ext>
            </a:extLst>
          </p:cNvPr>
          <p:cNvSpPr>
            <a:spLocks noGrp="1"/>
          </p:cNvSpPr>
          <p:nvPr>
            <p:ph type="body" sz="quarter" idx="33" hasCustomPrompt="1"/>
          </p:nvPr>
        </p:nvSpPr>
        <p:spPr>
          <a:xfrm>
            <a:off x="6305117" y="2786813"/>
            <a:ext cx="1502402" cy="2366297"/>
          </a:xfrm>
          <a:prstGeom prst="rect">
            <a:avLst/>
          </a:prstGeom>
        </p:spPr>
        <p:txBody>
          <a:bodyPr/>
          <a:lstStyle>
            <a:lvl1pPr marL="0" indent="0">
              <a:lnSpc>
                <a:spcPts val="1600"/>
              </a:lnSpc>
              <a:buNone/>
              <a:defRPr sz="12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Lorem ipsum.</a:t>
            </a:r>
          </a:p>
        </p:txBody>
      </p:sp>
      <p:sp>
        <p:nvSpPr>
          <p:cNvPr id="103" name="Text Placeholder 5">
            <a:extLst>
              <a:ext uri="{FF2B5EF4-FFF2-40B4-BE49-F238E27FC236}">
                <a16:creationId xmlns:a16="http://schemas.microsoft.com/office/drawing/2014/main" id="{BDA315EC-D348-1243-BF0B-10B2106EA4AE}"/>
              </a:ext>
            </a:extLst>
          </p:cNvPr>
          <p:cNvSpPr>
            <a:spLocks noGrp="1"/>
          </p:cNvSpPr>
          <p:nvPr>
            <p:ph type="body" sz="quarter" idx="34" hasCustomPrompt="1"/>
          </p:nvPr>
        </p:nvSpPr>
        <p:spPr>
          <a:xfrm>
            <a:off x="8208926" y="2789357"/>
            <a:ext cx="1502402" cy="2366297"/>
          </a:xfrm>
          <a:prstGeom prst="rect">
            <a:avLst/>
          </a:prstGeom>
        </p:spPr>
        <p:txBody>
          <a:bodyPr/>
          <a:lstStyle>
            <a:lvl1pPr marL="0" indent="0">
              <a:lnSpc>
                <a:spcPts val="1600"/>
              </a:lnSpc>
              <a:buNone/>
              <a:defRPr sz="12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Lorem ipsum.</a:t>
            </a:r>
          </a:p>
        </p:txBody>
      </p:sp>
      <p:sp>
        <p:nvSpPr>
          <p:cNvPr id="104" name="Text Placeholder 5">
            <a:extLst>
              <a:ext uri="{FF2B5EF4-FFF2-40B4-BE49-F238E27FC236}">
                <a16:creationId xmlns:a16="http://schemas.microsoft.com/office/drawing/2014/main" id="{C0702AE8-4C57-EC43-A5CD-D776C5293F95}"/>
              </a:ext>
            </a:extLst>
          </p:cNvPr>
          <p:cNvSpPr>
            <a:spLocks noGrp="1"/>
          </p:cNvSpPr>
          <p:nvPr>
            <p:ph type="body" sz="quarter" idx="35" hasCustomPrompt="1"/>
          </p:nvPr>
        </p:nvSpPr>
        <p:spPr>
          <a:xfrm>
            <a:off x="10106070" y="2789357"/>
            <a:ext cx="1502402" cy="2366297"/>
          </a:xfrm>
          <a:prstGeom prst="rect">
            <a:avLst/>
          </a:prstGeom>
        </p:spPr>
        <p:txBody>
          <a:bodyPr/>
          <a:lstStyle>
            <a:lvl1pPr marL="0" indent="0">
              <a:lnSpc>
                <a:spcPts val="1600"/>
              </a:lnSpc>
              <a:buNone/>
              <a:defRPr sz="12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Lorem ipsum.</a:t>
            </a:r>
          </a:p>
        </p:txBody>
      </p:sp>
    </p:spTree>
    <p:extLst>
      <p:ext uri="{BB962C8B-B14F-4D97-AF65-F5344CB8AC3E}">
        <p14:creationId xmlns:p14="http://schemas.microsoft.com/office/powerpoint/2010/main" val="4210581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7F52F7-13CA-0F4D-B203-9814E2D15383}"/>
              </a:ext>
            </a:extLst>
          </p:cNvPr>
          <p:cNvSpPr/>
          <p:nvPr userDrawn="1"/>
        </p:nvSpPr>
        <p:spPr>
          <a:xfrm>
            <a:off x="164890" y="152713"/>
            <a:ext cx="4946754" cy="638325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BD87C8-1FC9-324A-BE68-2626FDDFB29F}"/>
              </a:ext>
            </a:extLst>
          </p:cNvPr>
          <p:cNvSpPr/>
          <p:nvPr userDrawn="1"/>
        </p:nvSpPr>
        <p:spPr>
          <a:xfrm>
            <a:off x="649029" y="469097"/>
            <a:ext cx="3978476" cy="1405172"/>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12" name="Title 1">
            <a:extLst>
              <a:ext uri="{FF2B5EF4-FFF2-40B4-BE49-F238E27FC236}">
                <a16:creationId xmlns:a16="http://schemas.microsoft.com/office/drawing/2014/main" id="{3C9575D2-A477-6D4B-90B2-9E2E50F00A5B}"/>
              </a:ext>
            </a:extLst>
          </p:cNvPr>
          <p:cNvSpPr>
            <a:spLocks noGrp="1"/>
          </p:cNvSpPr>
          <p:nvPr>
            <p:ph type="title" hasCustomPrompt="1"/>
          </p:nvPr>
        </p:nvSpPr>
        <p:spPr>
          <a:xfrm>
            <a:off x="649029" y="765201"/>
            <a:ext cx="3978476" cy="805182"/>
          </a:xfrm>
          <a:prstGeom prst="rect">
            <a:avLst/>
          </a:prstGeom>
        </p:spPr>
        <p:txBody>
          <a:bodyPr anchor="ctr">
            <a:noAutofit/>
          </a:bodyPr>
          <a:lstStyle>
            <a:lvl1pPr algn="ctr">
              <a:defRPr sz="2500" b="1">
                <a:solidFill>
                  <a:schemeClr val="tx1">
                    <a:lumMod val="65000"/>
                    <a:lumOff val="35000"/>
                  </a:schemeClr>
                </a:solidFill>
                <a:latin typeface="Arial" panose="020B0604020202020204" pitchFamily="34" charset="0"/>
                <a:cs typeface="Arial" panose="020B0604020202020204" pitchFamily="34" charset="0"/>
              </a:defRPr>
            </a:lvl1pPr>
          </a:lstStyle>
          <a:p>
            <a:r>
              <a:rPr lang="en-US"/>
              <a:t>Insert Slide Title Here</a:t>
            </a:r>
          </a:p>
        </p:txBody>
      </p:sp>
      <p:sp>
        <p:nvSpPr>
          <p:cNvPr id="13" name="Content Placeholder 2">
            <a:extLst>
              <a:ext uri="{FF2B5EF4-FFF2-40B4-BE49-F238E27FC236}">
                <a16:creationId xmlns:a16="http://schemas.microsoft.com/office/drawing/2014/main" id="{21FB3CA6-3D31-8D40-BB0D-BF1F191B0C61}"/>
              </a:ext>
            </a:extLst>
          </p:cNvPr>
          <p:cNvSpPr>
            <a:spLocks noGrp="1"/>
          </p:cNvSpPr>
          <p:nvPr>
            <p:ph idx="10"/>
          </p:nvPr>
        </p:nvSpPr>
        <p:spPr>
          <a:xfrm>
            <a:off x="649029" y="2087727"/>
            <a:ext cx="3978476" cy="4201885"/>
          </a:xfrm>
          <a:prstGeom prst="rect">
            <a:avLst/>
          </a:prstGeom>
        </p:spPr>
        <p:txBody>
          <a:bodyPr/>
          <a:lstStyle>
            <a:lvl1pPr marL="2286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1pPr>
            <a:lvl2pPr marL="6858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2pPr>
            <a:lvl3pPr marL="11430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3pPr>
            <a:lvl4pPr marL="16002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4pPr>
            <a:lvl5pPr marL="2057400" indent="-228600">
              <a:lnSpc>
                <a:spcPts val="3300"/>
              </a:lnSpc>
              <a:buClr>
                <a:srgbClr val="9D2235"/>
              </a:buClr>
              <a:buFont typeface="Wingdings" pitchFamily="2" charset="2"/>
              <a:buChar char="§"/>
              <a:defRPr sz="25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5688D4-0EB0-634E-8DCD-F0C4BA427528}"/>
              </a:ext>
            </a:extLst>
          </p:cNvPr>
          <p:cNvSpPr>
            <a:spLocks noGrp="1"/>
          </p:cNvSpPr>
          <p:nvPr>
            <p:ph idx="11" hasCustomPrompt="1"/>
          </p:nvPr>
        </p:nvSpPr>
        <p:spPr>
          <a:xfrm>
            <a:off x="5595782" y="469098"/>
            <a:ext cx="6266645" cy="5191964"/>
          </a:xfrm>
          <a:prstGeom prst="rect">
            <a:avLst/>
          </a:prstGeom>
        </p:spPr>
        <p:txBody>
          <a:bodyPr anchor="ctr"/>
          <a:lstStyle>
            <a:lvl1pPr marL="0" indent="0" algn="ctr">
              <a:lnSpc>
                <a:spcPts val="3300"/>
              </a:lnSpc>
              <a:buClr>
                <a:srgbClr val="9D2235"/>
              </a:buClr>
              <a:buFont typeface="Wingdings" pitchFamily="2" charset="2"/>
              <a:buNone/>
              <a:defRPr sz="2500">
                <a:solidFill>
                  <a:schemeClr val="tx1">
                    <a:lumMod val="65000"/>
                    <a:lumOff val="35000"/>
                  </a:schemeClr>
                </a:solidFill>
                <a:latin typeface="Arial" panose="020B0604020202020204" pitchFamily="34" charset="0"/>
                <a:cs typeface="Arial" panose="020B0604020202020204" pitchFamily="34" charset="0"/>
              </a:defRPr>
            </a:lvl1pPr>
            <a:lvl2pPr marL="457200" indent="0">
              <a:lnSpc>
                <a:spcPts val="3300"/>
              </a:lnSpc>
              <a:buClr>
                <a:srgbClr val="9D2235"/>
              </a:buClr>
              <a:buFont typeface="Wingdings" pitchFamily="2" charset="2"/>
              <a:buNone/>
              <a:defRPr sz="2500">
                <a:solidFill>
                  <a:schemeClr val="tx1">
                    <a:lumMod val="65000"/>
                    <a:lumOff val="35000"/>
                  </a:schemeClr>
                </a:solidFill>
                <a:latin typeface="Arial" panose="020B0604020202020204" pitchFamily="34" charset="0"/>
                <a:cs typeface="Arial" panose="020B0604020202020204" pitchFamily="34" charset="0"/>
              </a:defRPr>
            </a:lvl2pPr>
            <a:lvl3pPr marL="914400" indent="0">
              <a:lnSpc>
                <a:spcPts val="3300"/>
              </a:lnSpc>
              <a:buClr>
                <a:srgbClr val="9D2235"/>
              </a:buClr>
              <a:buFont typeface="Wingdings" pitchFamily="2" charset="2"/>
              <a:buNone/>
              <a:defRPr sz="2500">
                <a:solidFill>
                  <a:schemeClr val="tx1">
                    <a:lumMod val="65000"/>
                    <a:lumOff val="35000"/>
                  </a:schemeClr>
                </a:solidFill>
                <a:latin typeface="Arial" panose="020B0604020202020204" pitchFamily="34" charset="0"/>
                <a:cs typeface="Arial" panose="020B0604020202020204" pitchFamily="34" charset="0"/>
              </a:defRPr>
            </a:lvl3pPr>
            <a:lvl4pPr marL="1371600" indent="0">
              <a:lnSpc>
                <a:spcPts val="3300"/>
              </a:lnSpc>
              <a:buClr>
                <a:srgbClr val="9D2235"/>
              </a:buClr>
              <a:buFont typeface="Wingdings" pitchFamily="2" charset="2"/>
              <a:buNone/>
              <a:defRPr sz="2500">
                <a:solidFill>
                  <a:schemeClr val="tx1">
                    <a:lumMod val="65000"/>
                    <a:lumOff val="35000"/>
                  </a:schemeClr>
                </a:solidFill>
                <a:latin typeface="Arial" panose="020B0604020202020204" pitchFamily="34" charset="0"/>
                <a:cs typeface="Arial" panose="020B0604020202020204" pitchFamily="34" charset="0"/>
              </a:defRPr>
            </a:lvl4pPr>
            <a:lvl5pPr marL="1828800" indent="0">
              <a:lnSpc>
                <a:spcPts val="3300"/>
              </a:lnSpc>
              <a:buClr>
                <a:srgbClr val="9D2235"/>
              </a:buClr>
              <a:buFont typeface="Wingdings" pitchFamily="2" charset="2"/>
              <a:buNone/>
              <a:defRPr sz="25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Place Chart Here</a:t>
            </a:r>
          </a:p>
        </p:txBody>
      </p:sp>
      <p:sp>
        <p:nvSpPr>
          <p:cNvPr id="16" name="Content Placeholder 7">
            <a:extLst>
              <a:ext uri="{FF2B5EF4-FFF2-40B4-BE49-F238E27FC236}">
                <a16:creationId xmlns:a16="http://schemas.microsoft.com/office/drawing/2014/main" id="{9C07E3F9-95FB-0247-AF32-EA7CAF7E1276}"/>
              </a:ext>
            </a:extLst>
          </p:cNvPr>
          <p:cNvSpPr>
            <a:spLocks noGrp="1"/>
          </p:cNvSpPr>
          <p:nvPr>
            <p:ph sz="quarter" idx="12" hasCustomPrompt="1"/>
          </p:nvPr>
        </p:nvSpPr>
        <p:spPr>
          <a:xfrm>
            <a:off x="5595782" y="5887068"/>
            <a:ext cx="4427894" cy="558978"/>
          </a:xfrm>
          <a:prstGeom prst="rect">
            <a:avLst/>
          </a:prstGeom>
        </p:spPr>
        <p:txBody>
          <a:bodyPr anchor="b"/>
          <a:lstStyle>
            <a:lvl1pPr marL="0" indent="0">
              <a:buNone/>
              <a:defRPr sz="9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90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9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9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9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Source: </a:t>
            </a:r>
          </a:p>
        </p:txBody>
      </p:sp>
      <p:pic>
        <p:nvPicPr>
          <p:cNvPr id="21" name="Picture 20">
            <a:extLst>
              <a:ext uri="{FF2B5EF4-FFF2-40B4-BE49-F238E27FC236}">
                <a16:creationId xmlns:a16="http://schemas.microsoft.com/office/drawing/2014/main" id="{1FA82329-40E9-DC4B-8D86-16C08FDEB4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9613" y="5835029"/>
            <a:ext cx="1682815" cy="628551"/>
          </a:xfrm>
          <a:prstGeom prst="rect">
            <a:avLst/>
          </a:prstGeom>
        </p:spPr>
      </p:pic>
      <p:sp>
        <p:nvSpPr>
          <p:cNvPr id="22" name="Rectangle 21">
            <a:extLst>
              <a:ext uri="{FF2B5EF4-FFF2-40B4-BE49-F238E27FC236}">
                <a16:creationId xmlns:a16="http://schemas.microsoft.com/office/drawing/2014/main" id="{84FEC436-84FB-9345-957F-F25B9A704584}"/>
              </a:ext>
            </a:extLst>
          </p:cNvPr>
          <p:cNvSpPr/>
          <p:nvPr userDrawn="1"/>
        </p:nvSpPr>
        <p:spPr>
          <a:xfrm>
            <a:off x="0" y="6671170"/>
            <a:ext cx="12191999" cy="18683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8">
            <a:extLst>
              <a:ext uri="{FF2B5EF4-FFF2-40B4-BE49-F238E27FC236}">
                <a16:creationId xmlns:a16="http://schemas.microsoft.com/office/drawing/2014/main" id="{4EAC1A63-1AAD-6741-BF9E-4C6D30D60DD8}"/>
              </a:ext>
            </a:extLst>
          </p:cNvPr>
          <p:cNvSpPr>
            <a:spLocks noGrp="1"/>
          </p:cNvSpPr>
          <p:nvPr>
            <p:ph sz="quarter" idx="23" hasCustomPrompt="1"/>
          </p:nvPr>
        </p:nvSpPr>
        <p:spPr>
          <a:xfrm>
            <a:off x="10773403" y="6680597"/>
            <a:ext cx="1089025" cy="172315"/>
          </a:xfrm>
          <a:prstGeom prst="rect">
            <a:avLst/>
          </a:prstGeom>
        </p:spPr>
        <p:txBody>
          <a:bodyPr anchor="ctr"/>
          <a:lstStyle>
            <a:lvl1pPr marL="0" indent="0" algn="r">
              <a:buNone/>
              <a:defRPr sz="900">
                <a:solidFill>
                  <a:schemeClr val="bg1"/>
                </a:solidFill>
                <a:latin typeface="Arial" panose="020B0604020202020204" pitchFamily="34" charset="0"/>
                <a:cs typeface="Arial" panose="020B0604020202020204" pitchFamily="34" charset="0"/>
              </a:defRPr>
            </a:lvl1pPr>
          </a:lstStyle>
          <a:p>
            <a:pPr lvl="0"/>
            <a:fld id="{A3F617FA-77A5-5E47-85EA-F968EEFACEAF}" type="slidenum">
              <a:rPr lang="en-US" smtClean="0"/>
              <a:t>‹#›</a:t>
            </a:fld>
            <a:endParaRPr lang="en-US"/>
          </a:p>
        </p:txBody>
      </p:sp>
    </p:spTree>
    <p:extLst>
      <p:ext uri="{BB962C8B-B14F-4D97-AF65-F5344CB8AC3E}">
        <p14:creationId xmlns:p14="http://schemas.microsoft.com/office/powerpoint/2010/main" val="367573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65057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3B55D-9E35-E344-A03E-816C2734E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CE61D-9217-4946-907E-FCA90B8ED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1D130-FB71-A74C-9B64-65CF3F8B2B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3E8B3-3082-1644-A651-3A44346DE2CB}" type="datetimeFigureOut">
              <a:rPr lang="en-US" smtClean="0"/>
              <a:t>2/1/2022</a:t>
            </a:fld>
            <a:endParaRPr lang="en-US" dirty="0"/>
          </a:p>
        </p:txBody>
      </p:sp>
      <p:sp>
        <p:nvSpPr>
          <p:cNvPr id="5" name="Footer Placeholder 4">
            <a:extLst>
              <a:ext uri="{FF2B5EF4-FFF2-40B4-BE49-F238E27FC236}">
                <a16:creationId xmlns:a16="http://schemas.microsoft.com/office/drawing/2014/main" id="{16F38FD6-D98A-804C-8F75-63352A25D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7F3340-F6E4-D94E-A64A-79B029CA54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21C-C3E7-1448-ADBF-649574C87298}" type="slidenum">
              <a:rPr lang="en-US" smtClean="0"/>
              <a:t>‹#›</a:t>
            </a:fld>
            <a:endParaRPr lang="en-US" dirty="0"/>
          </a:p>
        </p:txBody>
      </p:sp>
      <p:sp>
        <p:nvSpPr>
          <p:cNvPr id="7" name="Rectangle 6">
            <a:extLst>
              <a:ext uri="{FF2B5EF4-FFF2-40B4-BE49-F238E27FC236}">
                <a16:creationId xmlns:a16="http://schemas.microsoft.com/office/drawing/2014/main" id="{5FA16635-74A9-184C-9F65-CA9B97F47C30}"/>
              </a:ext>
            </a:extLst>
          </p:cNvPr>
          <p:cNvSpPr/>
          <p:nvPr userDrawn="1"/>
        </p:nvSpPr>
        <p:spPr>
          <a:xfrm>
            <a:off x="0" y="6566715"/>
            <a:ext cx="12191999" cy="291285"/>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53182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emf"/><Relationship Id="rId4" Type="http://schemas.openxmlformats.org/officeDocument/2006/relationships/hyperlink" Target="https://www.cdc.gov/nchs/nvss/vsrr/drug-overdose-data.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D7A9E18-F7E4-A44D-A291-A4633B5C1FCB}"/>
              </a:ext>
            </a:extLst>
          </p:cNvPr>
          <p:cNvPicPr>
            <a:picLocks noChangeAspect="1"/>
          </p:cNvPicPr>
          <p:nvPr/>
        </p:nvPicPr>
        <p:blipFill>
          <a:blip r:embed="rId3"/>
          <a:stretch>
            <a:fillRect/>
          </a:stretch>
        </p:blipFill>
        <p:spPr>
          <a:xfrm>
            <a:off x="678" y="0"/>
            <a:ext cx="12190644" cy="685800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065C5998-D1E0-6841-A6F8-1BAD1C32FD0C}"/>
              </a:ext>
            </a:extLst>
          </p:cNvPr>
          <p:cNvPicPr>
            <a:picLocks noChangeAspect="1"/>
          </p:cNvPicPr>
          <p:nvPr/>
        </p:nvPicPr>
        <p:blipFill>
          <a:blip r:embed="rId4"/>
          <a:stretch>
            <a:fillRect/>
          </a:stretch>
        </p:blipFill>
        <p:spPr>
          <a:xfrm>
            <a:off x="0" y="0"/>
            <a:ext cx="12190644" cy="6858000"/>
          </a:xfrm>
          <a:prstGeom prst="rect">
            <a:avLst/>
          </a:prstGeom>
        </p:spPr>
      </p:pic>
    </p:spTree>
    <p:extLst>
      <p:ext uri="{BB962C8B-B14F-4D97-AF65-F5344CB8AC3E}">
        <p14:creationId xmlns:p14="http://schemas.microsoft.com/office/powerpoint/2010/main" val="1472908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98953"/>
            <a:ext cx="11629551" cy="597401"/>
          </a:xfrm>
        </p:spPr>
        <p:txBody>
          <a:bodyPr>
            <a:normAutofit/>
          </a:bodyPr>
          <a:lstStyle/>
          <a:p>
            <a:pPr algn="ctr"/>
            <a:r>
              <a:rPr lang="en-US" sz="2600" dirty="0"/>
              <a:t>Digital Health Equity</a:t>
            </a:r>
          </a:p>
        </p:txBody>
      </p:sp>
      <p:sp>
        <p:nvSpPr>
          <p:cNvPr id="4" name="Content Placeholder 3"/>
          <p:cNvSpPr>
            <a:spLocks noGrp="1"/>
          </p:cNvSpPr>
          <p:nvPr>
            <p:ph idx="10"/>
          </p:nvPr>
        </p:nvSpPr>
        <p:spPr>
          <a:xfrm>
            <a:off x="802509" y="1552066"/>
            <a:ext cx="4923783" cy="749090"/>
          </a:xfrm>
        </p:spPr>
        <p:txBody>
          <a:bodyPr/>
          <a:lstStyle/>
          <a:p>
            <a:pPr marL="0" lvl="0" indent="0" algn="ctr">
              <a:lnSpc>
                <a:spcPct val="100000"/>
              </a:lnSpc>
              <a:spcBef>
                <a:spcPts val="0"/>
              </a:spcBef>
              <a:spcAft>
                <a:spcPts val="600"/>
              </a:spcAft>
              <a:buNone/>
            </a:pPr>
            <a:r>
              <a:rPr lang="en-US" sz="1800" b="1" dirty="0">
                <a:solidFill>
                  <a:srgbClr val="003087"/>
                </a:solidFill>
              </a:rPr>
              <a:t>U.S. Adults’ Home Broadband Access</a:t>
            </a:r>
            <a:r>
              <a:rPr lang="en-US" sz="1800" baseline="30000" dirty="0">
                <a:solidFill>
                  <a:srgbClr val="003087"/>
                </a:solidFill>
              </a:rPr>
              <a:t>1</a:t>
            </a:r>
          </a:p>
        </p:txBody>
      </p:sp>
      <p:sp>
        <p:nvSpPr>
          <p:cNvPr id="5" name="Content Placeholder 4"/>
          <p:cNvSpPr>
            <a:spLocks noGrp="1"/>
          </p:cNvSpPr>
          <p:nvPr>
            <p:ph sz="quarter" idx="12"/>
          </p:nvPr>
        </p:nvSpPr>
        <p:spPr>
          <a:xfrm>
            <a:off x="175365" y="6113006"/>
            <a:ext cx="9895562" cy="628551"/>
          </a:xfrm>
        </p:spPr>
        <p:txBody>
          <a:bodyPr/>
          <a:lstStyle/>
          <a:p>
            <a:pPr>
              <a:spcBef>
                <a:spcPts val="300"/>
              </a:spcBef>
            </a:pPr>
            <a:r>
              <a:rPr lang="en-US" dirty="0"/>
              <a:t>1“Internet/Broadband Fact Sheet,” Pew Research Center, Washington, D.C., April 7, 2021, pewresearch.org/internet/fact-sheet/internet-broadband. </a:t>
            </a:r>
          </a:p>
          <a:p>
            <a:pPr>
              <a:spcBef>
                <a:spcPts val="300"/>
              </a:spcBef>
            </a:pPr>
            <a:r>
              <a:rPr lang="en-US" dirty="0"/>
              <a:t>2McClain, Colleen. “34% of lower-income home broadband users have had trouble paying for their service amid COVID-19,” Pew Research Center, Washington, D.C., June 3, 2021, pewresearch.org/fact-tank/2021/06/03/34-of-lower-income-home-broadband-users-have-had-trouble-paying-fortheir-service-amid-covid-19.</a:t>
            </a:r>
          </a:p>
          <a:p>
            <a:pPr>
              <a:spcBef>
                <a:spcPts val="30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2264140" y="580121"/>
            <a:ext cx="7663720"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There are millions of individuals across the country who lack the technology, finances or digital health literacy needed to take advantage of digital solutions.</a:t>
            </a:r>
            <a:endParaRPr kumimoji="0" lang="en-US" sz="16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6309476" y="1584169"/>
            <a:ext cx="4463927" cy="3591063"/>
          </a:xfrm>
        </p:spPr>
        <p:txBody>
          <a:bodyPr/>
          <a:lstStyle/>
          <a:p>
            <a:pPr marL="0" lvl="0" indent="0" algn="ctr">
              <a:lnSpc>
                <a:spcPct val="100000"/>
              </a:lnSpc>
              <a:spcBef>
                <a:spcPts val="0"/>
              </a:spcBef>
              <a:spcAft>
                <a:spcPts val="600"/>
              </a:spcAft>
              <a:buNone/>
            </a:pPr>
            <a:r>
              <a:rPr lang="en-US" sz="1800" b="1" dirty="0">
                <a:solidFill>
                  <a:srgbClr val="003087"/>
                </a:solidFill>
              </a:rPr>
              <a:t>Broadband Affordability</a:t>
            </a:r>
            <a:r>
              <a:rPr lang="en-US" sz="1800" baseline="30000" dirty="0">
                <a:solidFill>
                  <a:srgbClr val="003087"/>
                </a:solidFill>
              </a:rPr>
              <a:t>2</a:t>
            </a:r>
          </a:p>
          <a:p>
            <a:pPr marL="0" lvl="0" indent="0" algn="ctr">
              <a:lnSpc>
                <a:spcPct val="100000"/>
              </a:lnSpc>
              <a:spcBef>
                <a:spcPts val="0"/>
              </a:spcBef>
              <a:spcAft>
                <a:spcPts val="600"/>
              </a:spcAft>
              <a:buNone/>
            </a:pPr>
            <a:r>
              <a:rPr lang="en-US" sz="1400" dirty="0"/>
              <a:t>% of home broadband users who had trouble affording high-speed internet during the pandemic</a:t>
            </a:r>
          </a:p>
          <a:p>
            <a:pPr marL="0" lvl="0" indent="0">
              <a:lnSpc>
                <a:spcPct val="100000"/>
              </a:lnSpc>
              <a:spcBef>
                <a:spcPts val="0"/>
              </a:spcBef>
              <a:spcAft>
                <a:spcPts val="600"/>
              </a:spcAft>
              <a:buNone/>
            </a:pPr>
            <a:endParaRPr lang="en-US" sz="1600" dirty="0"/>
          </a:p>
          <a:p>
            <a:pPr marL="0" lvl="0" indent="0">
              <a:lnSpc>
                <a:spcPct val="100000"/>
              </a:lnSpc>
              <a:spcBef>
                <a:spcPts val="0"/>
              </a:spcBef>
              <a:spcAft>
                <a:spcPts val="600"/>
              </a:spcAft>
              <a:buNone/>
            </a:pPr>
            <a:endParaRPr lang="en-US" sz="1600" dirty="0"/>
          </a:p>
          <a:p>
            <a:pPr marL="0" lvl="0" indent="0">
              <a:lnSpc>
                <a:spcPct val="100000"/>
              </a:lnSpc>
              <a:spcBef>
                <a:spcPts val="0"/>
              </a:spcBef>
              <a:spcAft>
                <a:spcPts val="600"/>
              </a:spcAft>
              <a:buNone/>
            </a:pPr>
            <a:endParaRPr lang="en-US" sz="1600" dirty="0"/>
          </a:p>
          <a:p>
            <a:pPr lvl="0">
              <a:lnSpc>
                <a:spcPct val="100000"/>
              </a:lnSpc>
              <a:spcBef>
                <a:spcPts val="0"/>
              </a:spcBef>
              <a:spcAft>
                <a:spcPts val="600"/>
              </a:spcAft>
              <a:buFont typeface="Wingdings" panose="05000000000000000000" pitchFamily="2" charset="2"/>
              <a:buChar char="Ø"/>
            </a:pPr>
            <a:endParaRPr lang="en-US" sz="1600" baseline="30000" dirty="0"/>
          </a:p>
          <a:p>
            <a:pPr marL="0" lvl="0" indent="0">
              <a:lnSpc>
                <a:spcPct val="100000"/>
              </a:lnSpc>
              <a:spcBef>
                <a:spcPts val="0"/>
              </a:spcBef>
              <a:spcAft>
                <a:spcPts val="600"/>
              </a:spcAft>
              <a:buNone/>
            </a:pPr>
            <a:endParaRPr lang="en-US" sz="1600" baseline="30000" dirty="0"/>
          </a:p>
          <a:p>
            <a:pPr marL="0" indent="0">
              <a:buNone/>
            </a:pPr>
            <a:endParaRPr lang="en-US" dirty="0"/>
          </a:p>
        </p:txBody>
      </p:sp>
      <p:cxnSp>
        <p:nvCxnSpPr>
          <p:cNvPr id="10" name="Straight Connector 9">
            <a:extLst>
              <a:ext uri="{FF2B5EF4-FFF2-40B4-BE49-F238E27FC236}">
                <a16:creationId xmlns:a16="http://schemas.microsoft.com/office/drawing/2014/main" id="{2D3C85CC-B639-CF40-959E-1F497628A8AD}"/>
              </a:ext>
            </a:extLst>
          </p:cNvPr>
          <p:cNvCxnSpPr>
            <a:cxnSpLocks/>
          </p:cNvCxnSpPr>
          <p:nvPr/>
        </p:nvCxnSpPr>
        <p:spPr>
          <a:xfrm>
            <a:off x="4761616" y="1315003"/>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CC05170-D075-8B4C-9AAE-BEF2AEABE30A}"/>
              </a:ext>
            </a:extLst>
          </p:cNvPr>
          <p:cNvSpPr/>
          <p:nvPr/>
        </p:nvSpPr>
        <p:spPr>
          <a:xfrm>
            <a:off x="939800" y="1471958"/>
            <a:ext cx="4584700" cy="4405861"/>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A354E6-5E3B-124D-B595-B4D5B7334263}"/>
              </a:ext>
            </a:extLst>
          </p:cNvPr>
          <p:cNvSpPr/>
          <p:nvPr/>
        </p:nvSpPr>
        <p:spPr>
          <a:xfrm>
            <a:off x="5727700" y="1471959"/>
            <a:ext cx="5524500" cy="3591061"/>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E93A3A1-4DBE-CA4D-896B-C36B2E687AE7}"/>
              </a:ext>
            </a:extLst>
          </p:cNvPr>
          <p:cNvPicPr>
            <a:picLocks noChangeAspect="1"/>
          </p:cNvPicPr>
          <p:nvPr/>
        </p:nvPicPr>
        <p:blipFill>
          <a:blip r:embed="rId3"/>
          <a:stretch>
            <a:fillRect/>
          </a:stretch>
        </p:blipFill>
        <p:spPr>
          <a:xfrm>
            <a:off x="5988008" y="2660432"/>
            <a:ext cx="4881602" cy="2115361"/>
          </a:xfrm>
          <a:prstGeom prst="rect">
            <a:avLst/>
          </a:prstGeom>
        </p:spPr>
      </p:pic>
      <p:pic>
        <p:nvPicPr>
          <p:cNvPr id="15" name="Picture 14">
            <a:extLst>
              <a:ext uri="{FF2B5EF4-FFF2-40B4-BE49-F238E27FC236}">
                <a16:creationId xmlns:a16="http://schemas.microsoft.com/office/drawing/2014/main" id="{AADD4D4B-B1DE-4841-A5B7-64A780B1C66A}"/>
              </a:ext>
            </a:extLst>
          </p:cNvPr>
          <p:cNvPicPr>
            <a:picLocks noChangeAspect="1"/>
          </p:cNvPicPr>
          <p:nvPr/>
        </p:nvPicPr>
        <p:blipFill>
          <a:blip r:embed="rId4"/>
          <a:stretch>
            <a:fillRect/>
          </a:stretch>
        </p:blipFill>
        <p:spPr>
          <a:xfrm>
            <a:off x="1322390" y="2083425"/>
            <a:ext cx="3694816" cy="3603960"/>
          </a:xfrm>
          <a:prstGeom prst="rect">
            <a:avLst/>
          </a:prstGeom>
        </p:spPr>
      </p:pic>
    </p:spTree>
    <p:extLst>
      <p:ext uri="{BB962C8B-B14F-4D97-AF65-F5344CB8AC3E}">
        <p14:creationId xmlns:p14="http://schemas.microsoft.com/office/powerpoint/2010/main" val="171402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98958"/>
            <a:ext cx="11629551" cy="597401"/>
          </a:xfrm>
        </p:spPr>
        <p:txBody>
          <a:bodyPr>
            <a:normAutofit/>
          </a:bodyPr>
          <a:lstStyle/>
          <a:p>
            <a:pPr algn="ctr"/>
            <a:r>
              <a:rPr lang="en-US" sz="2600" dirty="0"/>
              <a:t>Health Equity: Societal Factors Influencing Health</a:t>
            </a:r>
          </a:p>
        </p:txBody>
      </p:sp>
      <p:sp>
        <p:nvSpPr>
          <p:cNvPr id="4" name="Content Placeholder 3"/>
          <p:cNvSpPr>
            <a:spLocks noGrp="1"/>
          </p:cNvSpPr>
          <p:nvPr>
            <p:ph idx="10"/>
          </p:nvPr>
        </p:nvSpPr>
        <p:spPr>
          <a:xfrm>
            <a:off x="595010" y="1758726"/>
            <a:ext cx="4578358" cy="749090"/>
          </a:xfrm>
        </p:spPr>
        <p:txBody>
          <a:bodyPr/>
          <a:lstStyle/>
          <a:p>
            <a:pPr marL="0" lvl="0" indent="0">
              <a:lnSpc>
                <a:spcPct val="100000"/>
              </a:lnSpc>
              <a:spcBef>
                <a:spcPts val="0"/>
              </a:spcBef>
              <a:spcAft>
                <a:spcPts val="600"/>
              </a:spcAft>
              <a:buNone/>
            </a:pPr>
            <a:r>
              <a:rPr lang="en-US" sz="1800" b="1" dirty="0">
                <a:solidFill>
                  <a:srgbClr val="003087"/>
                </a:solidFill>
              </a:rPr>
              <a:t>Food Insecurity</a:t>
            </a:r>
            <a:r>
              <a:rPr lang="en-US" sz="1800" baseline="30000" dirty="0">
                <a:solidFill>
                  <a:srgbClr val="003087"/>
                </a:solidFill>
              </a:rPr>
              <a:t>1</a:t>
            </a:r>
          </a:p>
        </p:txBody>
      </p:sp>
      <p:sp>
        <p:nvSpPr>
          <p:cNvPr id="5" name="Content Placeholder 4"/>
          <p:cNvSpPr>
            <a:spLocks noGrp="1"/>
          </p:cNvSpPr>
          <p:nvPr>
            <p:ph sz="quarter" idx="12"/>
          </p:nvPr>
        </p:nvSpPr>
        <p:spPr>
          <a:xfrm>
            <a:off x="223491" y="5980073"/>
            <a:ext cx="9895562" cy="628551"/>
          </a:xfrm>
        </p:spPr>
        <p:txBody>
          <a:bodyPr/>
          <a:lstStyle/>
          <a:p>
            <a:pPr>
              <a:spcBef>
                <a:spcPts val="300"/>
              </a:spcBef>
            </a:pPr>
            <a:r>
              <a:rPr lang="en-US" dirty="0"/>
              <a:t>1“The Impact of the Coronavirus on Food Insecurity in 2020 &amp; 2021,” Feeding America, March 2021.</a:t>
            </a:r>
          </a:p>
          <a:p>
            <a:pPr>
              <a:spcBef>
                <a:spcPts val="300"/>
              </a:spcBef>
            </a:pPr>
            <a:r>
              <a:rPr lang="en-US" dirty="0"/>
              <a:t>2“Racial Disparities in Maternal Health,” Blue Cross Blue Shield, The Health of America Report® May 20, 2021.</a:t>
            </a:r>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401530"/>
            <a:ext cx="11507563"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Advancing health equity must include addressing the environmental and societal factors that influence health.</a:t>
            </a:r>
            <a:endParaRPr kumimoji="0" lang="en-US" sz="16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5925367" y="1619026"/>
            <a:ext cx="6070594" cy="4049753"/>
          </a:xfrm>
        </p:spPr>
        <p:txBody>
          <a:bodyPr/>
          <a:lstStyle/>
          <a:p>
            <a:pPr marL="0" lvl="0" indent="0">
              <a:lnSpc>
                <a:spcPct val="100000"/>
              </a:lnSpc>
              <a:spcBef>
                <a:spcPts val="0"/>
              </a:spcBef>
              <a:spcAft>
                <a:spcPts val="600"/>
              </a:spcAft>
              <a:buNone/>
            </a:pPr>
            <a:r>
              <a:rPr lang="en-US" sz="2000" b="1" dirty="0">
                <a:solidFill>
                  <a:srgbClr val="003087"/>
                </a:solidFill>
              </a:rPr>
              <a:t>Rates of Severe Maternal Morbidity</a:t>
            </a:r>
            <a:r>
              <a:rPr lang="en-US" sz="2000" baseline="30000" dirty="0">
                <a:solidFill>
                  <a:srgbClr val="003087"/>
                </a:solidFill>
              </a:rPr>
              <a:t>2</a:t>
            </a:r>
          </a:p>
          <a:p>
            <a:pPr lvl="0">
              <a:lnSpc>
                <a:spcPct val="100000"/>
              </a:lnSpc>
              <a:spcBef>
                <a:spcPts val="0"/>
              </a:spcBef>
              <a:spcAft>
                <a:spcPts val="600"/>
              </a:spcAft>
              <a:buBlip>
                <a:blip r:embed="rId3"/>
              </a:buBlip>
            </a:pPr>
            <a:r>
              <a:rPr lang="en-US" sz="1600" dirty="0"/>
              <a:t>Increased by 9% for all women from 2018 to 2020.</a:t>
            </a:r>
          </a:p>
          <a:p>
            <a:pPr lvl="0">
              <a:lnSpc>
                <a:spcPct val="100000"/>
              </a:lnSpc>
              <a:spcBef>
                <a:spcPts val="0"/>
              </a:spcBef>
              <a:spcAft>
                <a:spcPts val="600"/>
              </a:spcAft>
              <a:buBlip>
                <a:blip r:embed="rId3"/>
              </a:buBlip>
            </a:pPr>
            <a:r>
              <a:rPr lang="en-US" sz="1600" dirty="0"/>
              <a:t>63% higher in majority Black communities than majority   White communities in 2020.</a:t>
            </a:r>
          </a:p>
          <a:p>
            <a:pPr lvl="0">
              <a:lnSpc>
                <a:spcPct val="100000"/>
              </a:lnSpc>
              <a:spcBef>
                <a:spcPts val="0"/>
              </a:spcBef>
              <a:spcAft>
                <a:spcPts val="600"/>
              </a:spcAft>
              <a:buBlip>
                <a:blip r:embed="rId3"/>
              </a:buBlip>
            </a:pPr>
            <a:r>
              <a:rPr lang="en-US" sz="1600" dirty="0"/>
              <a:t>32% higher in majority Hispanic communities than majority White communities in 2020.</a:t>
            </a:r>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r>
              <a:rPr lang="en-US" sz="2000" u="sng" dirty="0">
                <a:solidFill>
                  <a:srgbClr val="003087"/>
                </a:solidFill>
              </a:rPr>
              <a:t>AHA Resources</a:t>
            </a:r>
          </a:p>
          <a:p>
            <a:pPr>
              <a:lnSpc>
                <a:spcPct val="100000"/>
              </a:lnSpc>
              <a:spcBef>
                <a:spcPts val="0"/>
              </a:spcBef>
              <a:spcAft>
                <a:spcPts val="600"/>
              </a:spcAft>
            </a:pPr>
            <a:r>
              <a:rPr lang="en-US" sz="1400" b="1" dirty="0">
                <a:solidFill>
                  <a:srgbClr val="003087"/>
                </a:solidFill>
              </a:rPr>
              <a:t>AHA’s framework addressing societal factors that influence health: </a:t>
            </a:r>
            <a:r>
              <a:rPr lang="en-US" sz="1400" dirty="0"/>
              <a:t>aha.org/</a:t>
            </a:r>
            <a:r>
              <a:rPr lang="en-US" sz="1400" dirty="0" err="1"/>
              <a:t>societalfactors</a:t>
            </a:r>
            <a:endParaRPr lang="en-US" sz="1400" dirty="0"/>
          </a:p>
          <a:p>
            <a:pPr>
              <a:lnSpc>
                <a:spcPct val="100000"/>
              </a:lnSpc>
              <a:spcBef>
                <a:spcPts val="0"/>
              </a:spcBef>
              <a:spcAft>
                <a:spcPts val="600"/>
              </a:spcAft>
            </a:pPr>
            <a:r>
              <a:rPr lang="en-US" sz="1400" b="1" dirty="0">
                <a:solidFill>
                  <a:srgbClr val="003087"/>
                </a:solidFill>
              </a:rPr>
              <a:t>Better Health for Mothers and Babies: </a:t>
            </a:r>
            <a:r>
              <a:rPr lang="en-US" sz="1400" dirty="0"/>
              <a:t>aha.org/advocacy/maternal-and-child-health</a:t>
            </a:r>
          </a:p>
        </p:txBody>
      </p:sp>
      <p:cxnSp>
        <p:nvCxnSpPr>
          <p:cNvPr id="10" name="Straight Connector 9">
            <a:extLst>
              <a:ext uri="{FF2B5EF4-FFF2-40B4-BE49-F238E27FC236}">
                <a16:creationId xmlns:a16="http://schemas.microsoft.com/office/drawing/2014/main" id="{CDB9BB4B-55D9-4E48-AC0A-AFE2DE97B300}"/>
              </a:ext>
            </a:extLst>
          </p:cNvPr>
          <p:cNvCxnSpPr>
            <a:cxnSpLocks/>
          </p:cNvCxnSpPr>
          <p:nvPr/>
        </p:nvCxnSpPr>
        <p:spPr>
          <a:xfrm>
            <a:off x="4619815" y="103305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A2A1EFB-EAE3-4D43-B5F6-256E8C1D1983}"/>
              </a:ext>
            </a:extLst>
          </p:cNvPr>
          <p:cNvSpPr/>
          <p:nvPr/>
        </p:nvSpPr>
        <p:spPr>
          <a:xfrm>
            <a:off x="367564" y="1576926"/>
            <a:ext cx="5169635" cy="4049754"/>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A35635-104D-FA4D-A57B-74D6C8A59B5C}"/>
              </a:ext>
            </a:extLst>
          </p:cNvPr>
          <p:cNvPicPr>
            <a:picLocks noChangeAspect="1"/>
          </p:cNvPicPr>
          <p:nvPr/>
        </p:nvPicPr>
        <p:blipFill>
          <a:blip r:embed="rId4"/>
          <a:stretch>
            <a:fillRect/>
          </a:stretch>
        </p:blipFill>
        <p:spPr>
          <a:xfrm>
            <a:off x="697727" y="2507816"/>
            <a:ext cx="4511266" cy="2648314"/>
          </a:xfrm>
          <a:prstGeom prst="rect">
            <a:avLst/>
          </a:prstGeom>
        </p:spPr>
      </p:pic>
    </p:spTree>
    <p:extLst>
      <p:ext uri="{BB962C8B-B14F-4D97-AF65-F5344CB8AC3E}">
        <p14:creationId xmlns:p14="http://schemas.microsoft.com/office/powerpoint/2010/main" val="1100823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165965"/>
            <a:ext cx="11629551" cy="597401"/>
          </a:xfrm>
        </p:spPr>
        <p:txBody>
          <a:bodyPr>
            <a:normAutofit/>
          </a:bodyPr>
          <a:lstStyle/>
          <a:p>
            <a:pPr algn="ctr"/>
            <a:r>
              <a:rPr lang="en-US" sz="2600" dirty="0"/>
              <a:t>Rural Health </a:t>
            </a:r>
          </a:p>
        </p:txBody>
      </p:sp>
      <p:sp>
        <p:nvSpPr>
          <p:cNvPr id="4" name="Content Placeholder 3"/>
          <p:cNvSpPr>
            <a:spLocks noGrp="1"/>
          </p:cNvSpPr>
          <p:nvPr>
            <p:ph idx="10"/>
          </p:nvPr>
        </p:nvSpPr>
        <p:spPr>
          <a:xfrm>
            <a:off x="550510" y="1666227"/>
            <a:ext cx="4516790" cy="1009865"/>
          </a:xfrm>
        </p:spPr>
        <p:txBody>
          <a:bodyPr/>
          <a:lstStyle/>
          <a:p>
            <a:pPr marL="0" lvl="0" indent="0" algn="ctr">
              <a:lnSpc>
                <a:spcPct val="100000"/>
              </a:lnSpc>
              <a:spcBef>
                <a:spcPts val="0"/>
              </a:spcBef>
              <a:spcAft>
                <a:spcPts val="600"/>
              </a:spcAft>
              <a:buNone/>
            </a:pPr>
            <a:r>
              <a:rPr lang="en-US" sz="1800" b="1" dirty="0">
                <a:solidFill>
                  <a:srgbClr val="003087"/>
                </a:solidFill>
              </a:rPr>
              <a:t>Pandemic Effects on Rural Americans</a:t>
            </a:r>
            <a:r>
              <a:rPr lang="en-US" sz="1800" baseline="30000" dirty="0">
                <a:solidFill>
                  <a:srgbClr val="003087"/>
                </a:solidFill>
              </a:rPr>
              <a:t>3</a:t>
            </a:r>
          </a:p>
          <a:p>
            <a:pPr marL="0" lvl="0" indent="0" algn="ctr">
              <a:lnSpc>
                <a:spcPct val="100000"/>
              </a:lnSpc>
              <a:spcBef>
                <a:spcPts val="0"/>
              </a:spcBef>
              <a:spcAft>
                <a:spcPts val="600"/>
              </a:spcAft>
              <a:buNone/>
            </a:pPr>
            <a:r>
              <a:rPr lang="en-US" sz="1400" dirty="0"/>
              <a:t>Rural households were asked about their experiences during the pandemic.</a:t>
            </a:r>
          </a:p>
        </p:txBody>
      </p:sp>
      <p:sp>
        <p:nvSpPr>
          <p:cNvPr id="5" name="Content Placeholder 4"/>
          <p:cNvSpPr>
            <a:spLocks noGrp="1"/>
          </p:cNvSpPr>
          <p:nvPr>
            <p:ph sz="quarter" idx="12"/>
          </p:nvPr>
        </p:nvSpPr>
        <p:spPr>
          <a:xfrm>
            <a:off x="175365" y="6101285"/>
            <a:ext cx="9895562" cy="628551"/>
          </a:xfrm>
        </p:spPr>
        <p:txBody>
          <a:bodyPr/>
          <a:lstStyle/>
          <a:p>
            <a:pPr>
              <a:spcBef>
                <a:spcPts val="300"/>
              </a:spcBef>
            </a:pPr>
            <a:r>
              <a:rPr lang="en-US" dirty="0"/>
              <a:t>1“Medicaid and Rural Health Issue Brief,” Medicaid and CHIP Payment and Access Commission, April 2021.</a:t>
            </a:r>
          </a:p>
          <a:p>
            <a:pPr>
              <a:spcBef>
                <a:spcPts val="300"/>
              </a:spcBef>
            </a:pPr>
            <a:r>
              <a:rPr lang="en-US" dirty="0"/>
              <a:t>2“181 Rural Hospital Closures since January 2005,” The Cecil G. </a:t>
            </a:r>
            <a:r>
              <a:rPr lang="en-US" dirty="0" err="1"/>
              <a:t>Sheps</a:t>
            </a:r>
            <a:r>
              <a:rPr lang="en-US" dirty="0"/>
              <a:t> Center for Health Services Research, https://www.shepscenter.unc.edu. Accessed Sept. 23, 2021.</a:t>
            </a:r>
          </a:p>
          <a:p>
            <a:pPr>
              <a:spcBef>
                <a:spcPts val="300"/>
              </a:spcBef>
            </a:pPr>
            <a:r>
              <a:rPr lang="en-US" dirty="0"/>
              <a:t>3“The Impact of Coronavirus on Households in Rural America,” NPR, Robert Wood Johnson Foundation, Harvard T.H. Chan School of Public Health, October 2020.</a:t>
            </a:r>
          </a:p>
          <a:p>
            <a:pPr>
              <a:spcBef>
                <a:spcPts val="30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451936"/>
            <a:ext cx="11507563"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Nearly 20% of Americans live in rural areas and depend on their hospitals as important sources of care.</a:t>
            </a:r>
            <a:endParaRPr kumimoji="0" lang="en-US" sz="16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5428046" y="1489251"/>
            <a:ext cx="6721229" cy="3591063"/>
          </a:xfrm>
        </p:spPr>
        <p:txBody>
          <a:bodyPr/>
          <a:lstStyle/>
          <a:p>
            <a:pPr marL="0" lvl="0" indent="0">
              <a:lnSpc>
                <a:spcPct val="100000"/>
              </a:lnSpc>
              <a:spcBef>
                <a:spcPts val="0"/>
              </a:spcBef>
              <a:spcAft>
                <a:spcPts val="600"/>
              </a:spcAft>
              <a:buNone/>
            </a:pPr>
            <a:r>
              <a:rPr lang="en-US" sz="2000" b="1" dirty="0">
                <a:solidFill>
                  <a:srgbClr val="003087"/>
                </a:solidFill>
              </a:rPr>
              <a:t>Rural Health Access</a:t>
            </a:r>
          </a:p>
          <a:p>
            <a:pPr lvl="0">
              <a:lnSpc>
                <a:spcPct val="100000"/>
              </a:lnSpc>
              <a:spcBef>
                <a:spcPts val="600"/>
              </a:spcBef>
              <a:spcAft>
                <a:spcPts val="600"/>
              </a:spcAft>
              <a:buBlip>
                <a:blip r:embed="rId3"/>
              </a:buBlip>
            </a:pPr>
            <a:r>
              <a:rPr lang="en-US" sz="1600" b="1" dirty="0">
                <a:solidFill>
                  <a:srgbClr val="003087"/>
                </a:solidFill>
              </a:rPr>
              <a:t>28% </a:t>
            </a:r>
            <a:r>
              <a:rPr lang="en-US" sz="1600" dirty="0"/>
              <a:t>of rural Americans live in a county without a Rural Health Clinic.</a:t>
            </a:r>
            <a:r>
              <a:rPr lang="en-US" sz="1600" baseline="30000" dirty="0"/>
              <a:t>1</a:t>
            </a:r>
          </a:p>
          <a:p>
            <a:pPr lvl="0">
              <a:lnSpc>
                <a:spcPct val="100000"/>
              </a:lnSpc>
              <a:spcBef>
                <a:spcPts val="0"/>
              </a:spcBef>
              <a:spcAft>
                <a:spcPts val="600"/>
              </a:spcAft>
              <a:buBlip>
                <a:blip r:embed="rId3"/>
              </a:buBlip>
            </a:pPr>
            <a:r>
              <a:rPr lang="en-US" sz="1600" b="1" dirty="0">
                <a:solidFill>
                  <a:srgbClr val="003087"/>
                </a:solidFill>
              </a:rPr>
              <a:t>6 out of 10 </a:t>
            </a:r>
            <a:r>
              <a:rPr lang="en-US" sz="1600" dirty="0"/>
              <a:t>primary care Health Professional Shortage areas are located in rural areas.</a:t>
            </a:r>
            <a:r>
              <a:rPr lang="en-US" sz="1600" baseline="30000" dirty="0"/>
              <a:t>1</a:t>
            </a:r>
          </a:p>
          <a:p>
            <a:pPr lvl="0">
              <a:lnSpc>
                <a:spcPct val="100000"/>
              </a:lnSpc>
              <a:spcBef>
                <a:spcPts val="0"/>
              </a:spcBef>
              <a:spcAft>
                <a:spcPts val="600"/>
              </a:spcAft>
              <a:buBlip>
                <a:blip r:embed="rId3"/>
              </a:buBlip>
            </a:pPr>
            <a:r>
              <a:rPr lang="en-US" sz="1600" dirty="0"/>
              <a:t>As of September 2021, </a:t>
            </a:r>
            <a:r>
              <a:rPr lang="en-US" sz="1600" b="1" dirty="0">
                <a:solidFill>
                  <a:srgbClr val="003087"/>
                </a:solidFill>
              </a:rPr>
              <a:t>138 hospitals have closed since 2010</a:t>
            </a:r>
            <a:r>
              <a:rPr lang="en-US" sz="1600" dirty="0">
                <a:solidFill>
                  <a:srgbClr val="003087"/>
                </a:solidFill>
              </a:rPr>
              <a:t>.</a:t>
            </a:r>
            <a:r>
              <a:rPr lang="en-US" sz="1600" baseline="30000" dirty="0">
                <a:solidFill>
                  <a:srgbClr val="003087"/>
                </a:solidFill>
              </a:rPr>
              <a:t>2</a:t>
            </a:r>
            <a:endParaRPr lang="en-US" sz="1600" b="1" dirty="0">
              <a:solidFill>
                <a:srgbClr val="003087"/>
              </a:solidFill>
            </a:endParaRPr>
          </a:p>
          <a:p>
            <a:pPr marL="0" lvl="0" indent="0">
              <a:lnSpc>
                <a:spcPct val="100000"/>
              </a:lnSpc>
              <a:spcBef>
                <a:spcPts val="1200"/>
              </a:spcBef>
              <a:spcAft>
                <a:spcPts val="600"/>
              </a:spcAft>
              <a:buNone/>
            </a:pPr>
            <a:r>
              <a:rPr lang="en-US" sz="2000" u="sng" dirty="0">
                <a:solidFill>
                  <a:srgbClr val="003087"/>
                </a:solidFill>
              </a:rPr>
              <a:t>AHA Resources</a:t>
            </a:r>
          </a:p>
          <a:p>
            <a:pPr>
              <a:lnSpc>
                <a:spcPct val="100000"/>
              </a:lnSpc>
              <a:spcBef>
                <a:spcPts val="600"/>
              </a:spcBef>
              <a:spcAft>
                <a:spcPts val="600"/>
              </a:spcAft>
            </a:pPr>
            <a:r>
              <a:rPr lang="en-US" sz="1400" b="1" dirty="0">
                <a:solidFill>
                  <a:srgbClr val="003087"/>
                </a:solidFill>
              </a:rPr>
              <a:t>Rural health services</a:t>
            </a:r>
            <a:r>
              <a:rPr lang="en-US" sz="1400" dirty="0">
                <a:solidFill>
                  <a:srgbClr val="003087"/>
                </a:solidFill>
              </a:rPr>
              <a:t>: </a:t>
            </a:r>
            <a:r>
              <a:rPr lang="en-US" sz="1400" dirty="0"/>
              <a:t>aha.org/rural</a:t>
            </a:r>
            <a:endParaRPr lang="en-US" sz="1400" baseline="30000" dirty="0"/>
          </a:p>
          <a:p>
            <a:pPr marL="0" lvl="0" indent="0">
              <a:lnSpc>
                <a:spcPct val="100000"/>
              </a:lnSpc>
              <a:spcBef>
                <a:spcPts val="0"/>
              </a:spcBef>
              <a:spcAft>
                <a:spcPts val="600"/>
              </a:spcAft>
              <a:buNone/>
            </a:pPr>
            <a:endParaRPr lang="en-US" sz="1600" baseline="30000" dirty="0"/>
          </a:p>
          <a:p>
            <a:pPr marL="0" indent="0">
              <a:buNone/>
            </a:pPr>
            <a:endParaRPr lang="en-US" b="1" dirty="0"/>
          </a:p>
        </p:txBody>
      </p:sp>
      <p:cxnSp>
        <p:nvCxnSpPr>
          <p:cNvPr id="11" name="Straight Connector 10">
            <a:extLst>
              <a:ext uri="{FF2B5EF4-FFF2-40B4-BE49-F238E27FC236}">
                <a16:creationId xmlns:a16="http://schemas.microsoft.com/office/drawing/2014/main" id="{085B6A99-0E6A-A746-9FCA-7FD141C4CDAD}"/>
              </a:ext>
            </a:extLst>
          </p:cNvPr>
          <p:cNvCxnSpPr>
            <a:cxnSpLocks/>
          </p:cNvCxnSpPr>
          <p:nvPr/>
        </p:nvCxnSpPr>
        <p:spPr>
          <a:xfrm>
            <a:off x="4619815" y="105845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A4950F9-1E38-F844-A5C9-2B9F266E4B8B}"/>
              </a:ext>
            </a:extLst>
          </p:cNvPr>
          <p:cNvSpPr/>
          <p:nvPr/>
        </p:nvSpPr>
        <p:spPr>
          <a:xfrm>
            <a:off x="354865" y="1433310"/>
            <a:ext cx="4877536" cy="4291372"/>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9165770-24FB-B043-A405-1917148561BB}"/>
              </a:ext>
            </a:extLst>
          </p:cNvPr>
          <p:cNvPicPr>
            <a:picLocks noChangeAspect="1"/>
          </p:cNvPicPr>
          <p:nvPr/>
        </p:nvPicPr>
        <p:blipFill>
          <a:blip r:embed="rId4"/>
          <a:stretch>
            <a:fillRect/>
          </a:stretch>
        </p:blipFill>
        <p:spPr>
          <a:xfrm>
            <a:off x="809258" y="2814413"/>
            <a:ext cx="3968750" cy="2510842"/>
          </a:xfrm>
          <a:prstGeom prst="rect">
            <a:avLst/>
          </a:prstGeom>
        </p:spPr>
      </p:pic>
    </p:spTree>
    <p:extLst>
      <p:ext uri="{BB962C8B-B14F-4D97-AF65-F5344CB8AC3E}">
        <p14:creationId xmlns:p14="http://schemas.microsoft.com/office/powerpoint/2010/main" val="3895850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101301"/>
            <a:ext cx="11629551" cy="597401"/>
          </a:xfrm>
        </p:spPr>
        <p:txBody>
          <a:bodyPr>
            <a:normAutofit/>
          </a:bodyPr>
          <a:lstStyle/>
          <a:p>
            <a:pPr algn="ctr"/>
            <a:r>
              <a:rPr lang="en-US" sz="2600" dirty="0"/>
              <a:t>Behavioral Health</a:t>
            </a:r>
          </a:p>
        </p:txBody>
      </p:sp>
      <p:sp>
        <p:nvSpPr>
          <p:cNvPr id="4" name="Content Placeholder 3"/>
          <p:cNvSpPr>
            <a:spLocks noGrp="1"/>
          </p:cNvSpPr>
          <p:nvPr>
            <p:ph idx="10"/>
          </p:nvPr>
        </p:nvSpPr>
        <p:spPr>
          <a:xfrm>
            <a:off x="658510" y="1453272"/>
            <a:ext cx="4725326" cy="4108674"/>
          </a:xfrm>
        </p:spPr>
        <p:txBody>
          <a:bodyPr/>
          <a:lstStyle/>
          <a:p>
            <a:pPr marL="0" lvl="0" indent="0">
              <a:lnSpc>
                <a:spcPct val="100000"/>
              </a:lnSpc>
              <a:spcBef>
                <a:spcPts val="0"/>
              </a:spcBef>
              <a:spcAft>
                <a:spcPts val="600"/>
              </a:spcAft>
              <a:buNone/>
            </a:pPr>
            <a:r>
              <a:rPr lang="en-US" sz="2000" b="1" dirty="0">
                <a:solidFill>
                  <a:srgbClr val="003087"/>
                </a:solidFill>
              </a:rPr>
              <a:t>COVID-19 and Mental Health</a:t>
            </a:r>
          </a:p>
          <a:p>
            <a:pPr lvl="0">
              <a:lnSpc>
                <a:spcPct val="100000"/>
              </a:lnSpc>
              <a:spcBef>
                <a:spcPts val="600"/>
              </a:spcBef>
              <a:spcAft>
                <a:spcPts val="600"/>
              </a:spcAft>
              <a:buBlip>
                <a:blip r:embed="rId3"/>
              </a:buBlip>
            </a:pPr>
            <a:r>
              <a:rPr lang="en-US" sz="1600" b="1" dirty="0">
                <a:solidFill>
                  <a:srgbClr val="003087"/>
                </a:solidFill>
              </a:rPr>
              <a:t>41% of adults reported at least one behavioral condition related </a:t>
            </a:r>
            <a:r>
              <a:rPr lang="en-US" sz="1600" dirty="0"/>
              <a:t>to the pandemic, including symptoms of anxiety, depression, trauma, or stress-related disorder, or having started or increased substance use to cope with stress or emotions related to COVID-19.</a:t>
            </a:r>
            <a:r>
              <a:rPr lang="en-US" sz="1600" baseline="30000" dirty="0"/>
              <a:t>1</a:t>
            </a:r>
          </a:p>
          <a:p>
            <a:pPr lvl="0">
              <a:lnSpc>
                <a:spcPct val="100000"/>
              </a:lnSpc>
              <a:spcBef>
                <a:spcPts val="0"/>
              </a:spcBef>
              <a:spcAft>
                <a:spcPts val="600"/>
              </a:spcAft>
              <a:buBlip>
                <a:blip r:embed="rId3"/>
              </a:buBlip>
            </a:pPr>
            <a:r>
              <a:rPr lang="en-US" sz="1600" b="1" dirty="0">
                <a:solidFill>
                  <a:srgbClr val="003087"/>
                </a:solidFill>
              </a:rPr>
              <a:t>32% of adults say they needed but were unable to get mental health services </a:t>
            </a:r>
            <a:r>
              <a:rPr lang="en-US" sz="1600" dirty="0"/>
              <a:t>from March 2020 to March 2021.</a:t>
            </a:r>
            <a:r>
              <a:rPr lang="en-US" sz="1600" baseline="30000" dirty="0"/>
              <a:t>2</a:t>
            </a:r>
          </a:p>
          <a:p>
            <a:pPr lvl="0">
              <a:lnSpc>
                <a:spcPct val="100000"/>
              </a:lnSpc>
              <a:spcBef>
                <a:spcPts val="0"/>
              </a:spcBef>
              <a:spcAft>
                <a:spcPts val="600"/>
              </a:spcAft>
              <a:buBlip>
                <a:blip r:embed="rId3"/>
              </a:buBlip>
            </a:pPr>
            <a:r>
              <a:rPr lang="en-US" sz="1600" b="1" dirty="0">
                <a:solidFill>
                  <a:srgbClr val="003087"/>
                </a:solidFill>
              </a:rPr>
              <a:t>70% of LGBTQ+ youth stated their mental health was poor </a:t>
            </a:r>
            <a:r>
              <a:rPr lang="en-US" sz="1600" dirty="0"/>
              <a:t>most of the time or always during the pandemic.</a:t>
            </a:r>
            <a:r>
              <a:rPr lang="en-US" sz="1600" baseline="30000" dirty="0"/>
              <a:t>3</a:t>
            </a:r>
          </a:p>
        </p:txBody>
      </p:sp>
      <p:sp>
        <p:nvSpPr>
          <p:cNvPr id="5" name="Content Placeholder 4"/>
          <p:cNvSpPr>
            <a:spLocks noGrp="1"/>
          </p:cNvSpPr>
          <p:nvPr>
            <p:ph sz="quarter" idx="12"/>
          </p:nvPr>
        </p:nvSpPr>
        <p:spPr>
          <a:xfrm>
            <a:off x="61348" y="5738589"/>
            <a:ext cx="9424028" cy="967205"/>
          </a:xfrm>
        </p:spPr>
        <p:txBody>
          <a:bodyPr/>
          <a:lstStyle/>
          <a:p>
            <a:pPr>
              <a:spcBef>
                <a:spcPts val="300"/>
              </a:spcBef>
            </a:pPr>
            <a:r>
              <a:rPr lang="en-US" dirty="0"/>
              <a:t>1Czeisler, Mark É. et al. “Mental Health, Substance Use, and Suicidal Ideation During the COVID-19 Pandemic — United States, June 24–30, 2020,” CDC Morbidity and Mortality Weekly Report, 69(32), August 14, 2020, doi: 10.15585/mmwr.mm6932a1.</a:t>
            </a:r>
          </a:p>
          <a:p>
            <a:pPr>
              <a:spcBef>
                <a:spcPts val="300"/>
              </a:spcBef>
            </a:pPr>
            <a:r>
              <a:rPr lang="en-US" dirty="0"/>
              <a:t>2Kearney, Audrey. “Mental Health Impact of the COVID-19 Pandemic: An Update,” Kaiser Family Foundation, April 14, 2021.</a:t>
            </a:r>
          </a:p>
          <a:p>
            <a:pPr>
              <a:spcBef>
                <a:spcPts val="300"/>
              </a:spcBef>
            </a:pPr>
            <a:r>
              <a:rPr lang="en-US" dirty="0"/>
              <a:t>3“National Survey on LGBTQ Youth Mental Health 2021,” The Trevor Project, May 2021.</a:t>
            </a:r>
          </a:p>
          <a:p>
            <a:pPr>
              <a:spcBef>
                <a:spcPts val="30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436912"/>
            <a:ext cx="11507563"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The pandemic has highlighted the need to focus on and invest in the behavioral health ecosystem.</a:t>
            </a:r>
            <a:endParaRPr kumimoji="0" lang="en-US" sz="16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6360499" y="1647355"/>
            <a:ext cx="4548067" cy="3591063"/>
          </a:xfrm>
        </p:spPr>
        <p:txBody>
          <a:bodyPr/>
          <a:lstStyle/>
          <a:p>
            <a:pPr marL="0" lvl="0" indent="0" algn="ctr">
              <a:lnSpc>
                <a:spcPct val="100000"/>
              </a:lnSpc>
              <a:spcBef>
                <a:spcPts val="0"/>
              </a:spcBef>
              <a:spcAft>
                <a:spcPts val="600"/>
              </a:spcAft>
              <a:buNone/>
            </a:pPr>
            <a:r>
              <a:rPr lang="en-US" sz="1800" b="1" dirty="0">
                <a:solidFill>
                  <a:srgbClr val="003087"/>
                </a:solidFill>
              </a:rPr>
              <a:t>The Main Reason Adults Did Not Receive Mental Health Services</a:t>
            </a:r>
            <a:r>
              <a:rPr lang="en-US" sz="1800" baseline="30000" dirty="0">
                <a:solidFill>
                  <a:srgbClr val="003087"/>
                </a:solidFill>
              </a:rPr>
              <a:t>2</a:t>
            </a:r>
            <a:endParaRPr lang="en-US" sz="1800" baseline="30000" dirty="0"/>
          </a:p>
        </p:txBody>
      </p:sp>
      <p:cxnSp>
        <p:nvCxnSpPr>
          <p:cNvPr id="10" name="Straight Connector 9">
            <a:extLst>
              <a:ext uri="{FF2B5EF4-FFF2-40B4-BE49-F238E27FC236}">
                <a16:creationId xmlns:a16="http://schemas.microsoft.com/office/drawing/2014/main" id="{332A621B-3CAA-0A49-9785-31B1727B2CE7}"/>
              </a:ext>
            </a:extLst>
          </p:cNvPr>
          <p:cNvCxnSpPr>
            <a:cxnSpLocks/>
          </p:cNvCxnSpPr>
          <p:nvPr/>
        </p:nvCxnSpPr>
        <p:spPr>
          <a:xfrm>
            <a:off x="4619815" y="105845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79B48D-1245-E144-861D-9C2615C6CAB4}"/>
              </a:ext>
            </a:extLst>
          </p:cNvPr>
          <p:cNvSpPr/>
          <p:nvPr/>
        </p:nvSpPr>
        <p:spPr>
          <a:xfrm>
            <a:off x="5835471" y="1453272"/>
            <a:ext cx="5521924" cy="3591058"/>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696DD98-D469-134A-9BC3-4C578FCADFCF}"/>
              </a:ext>
            </a:extLst>
          </p:cNvPr>
          <p:cNvPicPr>
            <a:picLocks noChangeAspect="1"/>
          </p:cNvPicPr>
          <p:nvPr/>
        </p:nvPicPr>
        <p:blipFill>
          <a:blip r:embed="rId4"/>
          <a:stretch>
            <a:fillRect/>
          </a:stretch>
        </p:blipFill>
        <p:spPr>
          <a:xfrm>
            <a:off x="6360499" y="2505959"/>
            <a:ext cx="4642999" cy="2136945"/>
          </a:xfrm>
          <a:prstGeom prst="rect">
            <a:avLst/>
          </a:prstGeom>
        </p:spPr>
      </p:pic>
    </p:spTree>
    <p:extLst>
      <p:ext uri="{BB962C8B-B14F-4D97-AF65-F5344CB8AC3E}">
        <p14:creationId xmlns:p14="http://schemas.microsoft.com/office/powerpoint/2010/main" val="1008171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75901"/>
            <a:ext cx="11629551" cy="597401"/>
          </a:xfrm>
        </p:spPr>
        <p:txBody>
          <a:bodyPr>
            <a:normAutofit/>
          </a:bodyPr>
          <a:lstStyle/>
          <a:p>
            <a:pPr algn="ctr"/>
            <a:r>
              <a:rPr lang="en-US" sz="2600" dirty="0"/>
              <a:t>Behavioral Health</a:t>
            </a:r>
          </a:p>
        </p:txBody>
      </p:sp>
      <p:sp>
        <p:nvSpPr>
          <p:cNvPr id="4" name="Content Placeholder 3"/>
          <p:cNvSpPr>
            <a:spLocks noGrp="1"/>
          </p:cNvSpPr>
          <p:nvPr>
            <p:ph idx="10"/>
          </p:nvPr>
        </p:nvSpPr>
        <p:spPr>
          <a:xfrm>
            <a:off x="6308209" y="1459569"/>
            <a:ext cx="5554219" cy="3546963"/>
          </a:xfrm>
        </p:spPr>
        <p:txBody>
          <a:bodyPr/>
          <a:lstStyle/>
          <a:p>
            <a:pPr marL="0" lvl="0" indent="0">
              <a:lnSpc>
                <a:spcPct val="100000"/>
              </a:lnSpc>
              <a:spcBef>
                <a:spcPts val="0"/>
              </a:spcBef>
              <a:spcAft>
                <a:spcPts val="600"/>
              </a:spcAft>
              <a:buNone/>
            </a:pPr>
            <a:r>
              <a:rPr lang="en-US" sz="2000" b="1" dirty="0">
                <a:solidFill>
                  <a:srgbClr val="003087"/>
                </a:solidFill>
              </a:rPr>
              <a:t>Emergency Department Visits</a:t>
            </a:r>
            <a:r>
              <a:rPr lang="en-US" sz="2000" baseline="30000" dirty="0">
                <a:solidFill>
                  <a:srgbClr val="003087"/>
                </a:solidFill>
              </a:rPr>
              <a:t>1</a:t>
            </a:r>
            <a:r>
              <a:rPr lang="en-US" sz="2000" b="1" dirty="0">
                <a:solidFill>
                  <a:srgbClr val="003087"/>
                </a:solidFill>
              </a:rPr>
              <a:t> </a:t>
            </a:r>
          </a:p>
          <a:p>
            <a:pPr lvl="0">
              <a:lnSpc>
                <a:spcPct val="100000"/>
              </a:lnSpc>
              <a:spcBef>
                <a:spcPts val="0"/>
              </a:spcBef>
              <a:spcAft>
                <a:spcPts val="600"/>
              </a:spcAft>
              <a:buBlip>
                <a:blip r:embed="rId3"/>
              </a:buBlip>
            </a:pPr>
            <a:r>
              <a:rPr lang="en-US" sz="1600" b="1" dirty="0">
                <a:solidFill>
                  <a:srgbClr val="003087"/>
                </a:solidFill>
              </a:rPr>
              <a:t>28.5% </a:t>
            </a:r>
            <a:r>
              <a:rPr lang="en-US" sz="1600" dirty="0"/>
              <a:t>increase in emergency department visits for opioid overdoses in the U.S. in 2020.</a:t>
            </a:r>
          </a:p>
          <a:p>
            <a:pPr lvl="0">
              <a:lnSpc>
                <a:spcPct val="100000"/>
              </a:lnSpc>
              <a:spcBef>
                <a:spcPts val="0"/>
              </a:spcBef>
              <a:spcAft>
                <a:spcPts val="600"/>
              </a:spcAft>
              <a:buBlip>
                <a:blip r:embed="rId3"/>
              </a:buBlip>
            </a:pPr>
            <a:endParaRPr lang="en-US" sz="1600" dirty="0"/>
          </a:p>
          <a:p>
            <a:pPr marL="0" indent="0">
              <a:lnSpc>
                <a:spcPct val="100000"/>
              </a:lnSpc>
              <a:spcBef>
                <a:spcPts val="0"/>
              </a:spcBef>
              <a:spcAft>
                <a:spcPts val="600"/>
              </a:spcAft>
              <a:buNone/>
            </a:pPr>
            <a:r>
              <a:rPr lang="en-US" sz="2000" u="sng" dirty="0">
                <a:solidFill>
                  <a:srgbClr val="003087"/>
                </a:solidFill>
              </a:rPr>
              <a:t>AHA Resources</a:t>
            </a:r>
          </a:p>
          <a:p>
            <a:pPr>
              <a:lnSpc>
                <a:spcPct val="100000"/>
              </a:lnSpc>
              <a:spcBef>
                <a:spcPts val="0"/>
              </a:spcBef>
              <a:spcAft>
                <a:spcPts val="600"/>
              </a:spcAft>
            </a:pPr>
            <a:r>
              <a:rPr lang="en-US" sz="1400" b="1" dirty="0">
                <a:solidFill>
                  <a:srgbClr val="003087"/>
                </a:solidFill>
              </a:rPr>
              <a:t>Behavioral health strategic priorities and resources</a:t>
            </a:r>
            <a:r>
              <a:rPr lang="en-US" sz="1400" dirty="0"/>
              <a:t>: aha.org/</a:t>
            </a:r>
            <a:r>
              <a:rPr lang="en-US" sz="1400" dirty="0" err="1"/>
              <a:t>behavioralhealth</a:t>
            </a:r>
            <a:r>
              <a:rPr lang="en-US" sz="1400" dirty="0"/>
              <a:t> and aha.org/opioids</a:t>
            </a:r>
            <a:endParaRPr lang="en-US" sz="1400" baseline="30000" dirty="0"/>
          </a:p>
          <a:p>
            <a:pPr marL="0" indent="0">
              <a:buNone/>
            </a:pPr>
            <a:endParaRPr lang="en-US" dirty="0"/>
          </a:p>
        </p:txBody>
      </p:sp>
      <p:sp>
        <p:nvSpPr>
          <p:cNvPr id="5" name="Content Placeholder 4"/>
          <p:cNvSpPr>
            <a:spLocks noGrp="1"/>
          </p:cNvSpPr>
          <p:nvPr>
            <p:ph sz="quarter" idx="12"/>
          </p:nvPr>
        </p:nvSpPr>
        <p:spPr>
          <a:xfrm>
            <a:off x="366410" y="5784216"/>
            <a:ext cx="9616449" cy="1104458"/>
          </a:xfrm>
        </p:spPr>
        <p:txBody>
          <a:bodyPr/>
          <a:lstStyle/>
          <a:p>
            <a:pPr>
              <a:spcBef>
                <a:spcPts val="300"/>
              </a:spcBef>
            </a:pPr>
            <a:r>
              <a:rPr lang="en-US" baseline="30000" dirty="0">
                <a:ea typeface="Calibri" panose="020F0502020204030204" pitchFamily="34" charset="0"/>
              </a:rPr>
              <a:t>1</a:t>
            </a:r>
            <a:r>
              <a:rPr lang="en-US" dirty="0">
                <a:ea typeface="Calibri" panose="020F0502020204030204" pitchFamily="34" charset="0"/>
              </a:rPr>
              <a:t>Soares, William E. et al. “Emergency Department Visits for Nonfatal Opioid Overdose During the COVID-19 Pandemic Across Six US Health Care Systems,” Annals of Emergency Medicine, July 28, 2021; doi: 10.1016/j.annemergmed.2021.03.013.</a:t>
            </a:r>
          </a:p>
          <a:p>
            <a:pPr>
              <a:spcBef>
                <a:spcPts val="300"/>
              </a:spcBef>
            </a:pPr>
            <a:r>
              <a:rPr lang="en-US" baseline="30000" dirty="0">
                <a:ea typeface="Calibri" panose="020F0502020204030204" pitchFamily="34" charset="0"/>
              </a:rPr>
              <a:t>2</a:t>
            </a:r>
            <a:r>
              <a:rPr lang="en-US" dirty="0">
                <a:ea typeface="Calibri" panose="020F0502020204030204" pitchFamily="34" charset="0"/>
              </a:rPr>
              <a:t>“Vital Statistics Rapid Release: Provisional Drug Overdose Death Counts,” CDC National Center for Health Statistics, </a:t>
            </a:r>
            <a:r>
              <a:rPr lang="en-US" u="sng" dirty="0">
                <a:solidFill>
                  <a:srgbClr val="0563C1"/>
                </a:solidFill>
                <a:ea typeface="Calibri" panose="020F0502020204030204" pitchFamily="34" charset="0"/>
                <a:hlinkClick r:id="rId4"/>
              </a:rPr>
              <a:t>https://www.cdc.gov/nchs/nvss/vsrr/drug-overdose-data.htm</a:t>
            </a:r>
            <a:r>
              <a:rPr lang="en-US" dirty="0">
                <a:ea typeface="Calibri" panose="020F0502020204030204" pitchFamily="34" charset="0"/>
              </a:rPr>
              <a:t>. Accessed Aug. 4, 2021.</a:t>
            </a:r>
          </a:p>
          <a:p>
            <a:pPr>
              <a:spcBef>
                <a:spcPts val="300"/>
              </a:spcBef>
            </a:pPr>
            <a:r>
              <a:rPr lang="en-US" baseline="30000" dirty="0">
                <a:ea typeface="Calibri" panose="020F0502020204030204" pitchFamily="34" charset="0"/>
              </a:rPr>
              <a:t>3</a:t>
            </a:r>
            <a:r>
              <a:rPr lang="en-US" dirty="0">
                <a:ea typeface="Calibri" panose="020F0502020204030204" pitchFamily="34" charset="0"/>
              </a:rPr>
              <a:t>Chappell, Bill. “Drug Overdoses Killed A Record Number Of Americans In 2020, Jumping By Nearly 30%,” NPR, July 14, 2021.</a:t>
            </a:r>
          </a:p>
          <a:p>
            <a:pPr>
              <a:spcBef>
                <a:spcPts val="300"/>
              </a:spcBef>
            </a:pPr>
            <a:r>
              <a:rPr lang="en-US" dirty="0">
                <a:ea typeface="Calibri" panose="020F0502020204030204" pitchFamily="34" charset="0"/>
              </a:rPr>
              <a:t> </a:t>
            </a:r>
          </a:p>
          <a:p>
            <a:pPr>
              <a:spcBef>
                <a:spcPts val="300"/>
              </a:spcBef>
            </a:pPr>
            <a:endParaRPr lang="en-US" dirty="0">
              <a:ea typeface="Calibri" panose="020F0502020204030204" pitchFamily="34" charset="0"/>
            </a:endParaRPr>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409642"/>
            <a:ext cx="11507563"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Communities around the country are experiencing challenges with substance use disorders.</a:t>
            </a:r>
            <a:endParaRPr kumimoji="0" lang="en-US" sz="16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627900" y="1627263"/>
            <a:ext cx="5366501" cy="3440038"/>
          </a:xfrm>
        </p:spPr>
        <p:txBody>
          <a:bodyPr/>
          <a:lstStyle/>
          <a:p>
            <a:pPr marL="0" lvl="0" indent="0" algn="ctr">
              <a:lnSpc>
                <a:spcPct val="100000"/>
              </a:lnSpc>
              <a:spcBef>
                <a:spcPts val="0"/>
              </a:spcBef>
              <a:spcAft>
                <a:spcPts val="600"/>
              </a:spcAft>
              <a:buNone/>
            </a:pPr>
            <a:r>
              <a:rPr lang="en-US" sz="1800" b="1" dirty="0">
                <a:solidFill>
                  <a:srgbClr val="003087"/>
                </a:solidFill>
              </a:rPr>
              <a:t>Drug Overdose Deaths Increase</a:t>
            </a:r>
            <a:r>
              <a:rPr lang="en-US" sz="1800" baseline="30000" dirty="0">
                <a:solidFill>
                  <a:srgbClr val="003087"/>
                </a:solidFill>
              </a:rPr>
              <a:t>2</a:t>
            </a:r>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dirty="0"/>
          </a:p>
          <a:p>
            <a:pPr marL="0" indent="0" algn="ctr">
              <a:lnSpc>
                <a:spcPct val="100000"/>
              </a:lnSpc>
              <a:spcBef>
                <a:spcPts val="0"/>
              </a:spcBef>
              <a:spcAft>
                <a:spcPts val="600"/>
              </a:spcAft>
              <a:buNone/>
            </a:pPr>
            <a:r>
              <a:rPr lang="en-US" sz="1400" dirty="0"/>
              <a:t>2020 saw the highest number of overdose deaths ever recorded in a 12-month period and largest increase since 1999.</a:t>
            </a:r>
            <a:r>
              <a:rPr lang="en-US" sz="1400" baseline="30000" dirty="0"/>
              <a:t>3</a:t>
            </a:r>
            <a:endParaRPr lang="en-US" sz="1600" baseline="30000" dirty="0"/>
          </a:p>
        </p:txBody>
      </p:sp>
      <p:cxnSp>
        <p:nvCxnSpPr>
          <p:cNvPr id="11" name="Straight Connector 10">
            <a:extLst>
              <a:ext uri="{FF2B5EF4-FFF2-40B4-BE49-F238E27FC236}">
                <a16:creationId xmlns:a16="http://schemas.microsoft.com/office/drawing/2014/main" id="{CC698F79-0EF5-FC4B-9EA1-2F69EFCD5D4B}"/>
              </a:ext>
            </a:extLst>
          </p:cNvPr>
          <p:cNvCxnSpPr>
            <a:cxnSpLocks/>
          </p:cNvCxnSpPr>
          <p:nvPr/>
        </p:nvCxnSpPr>
        <p:spPr>
          <a:xfrm>
            <a:off x="4619815" y="105845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78ECC0E-A6C4-8D49-BD5D-8076D91928A4}"/>
              </a:ext>
            </a:extLst>
          </p:cNvPr>
          <p:cNvSpPr/>
          <p:nvPr/>
        </p:nvSpPr>
        <p:spPr>
          <a:xfrm>
            <a:off x="478595" y="1451910"/>
            <a:ext cx="5521924" cy="3816928"/>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1F2431-B997-7C44-AA2F-A2E31274D61C}"/>
              </a:ext>
            </a:extLst>
          </p:cNvPr>
          <p:cNvPicPr>
            <a:picLocks noChangeAspect="1"/>
          </p:cNvPicPr>
          <p:nvPr/>
        </p:nvPicPr>
        <p:blipFill>
          <a:blip r:embed="rId5"/>
          <a:stretch>
            <a:fillRect/>
          </a:stretch>
        </p:blipFill>
        <p:spPr>
          <a:xfrm>
            <a:off x="831850" y="2308949"/>
            <a:ext cx="4692650" cy="1986101"/>
          </a:xfrm>
          <a:prstGeom prst="rect">
            <a:avLst/>
          </a:prstGeom>
        </p:spPr>
      </p:pic>
    </p:spTree>
    <p:extLst>
      <p:ext uri="{BB962C8B-B14F-4D97-AF65-F5344CB8AC3E}">
        <p14:creationId xmlns:p14="http://schemas.microsoft.com/office/powerpoint/2010/main" val="373766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88601"/>
            <a:ext cx="11629551" cy="597401"/>
          </a:xfrm>
        </p:spPr>
        <p:txBody>
          <a:bodyPr>
            <a:normAutofit/>
          </a:bodyPr>
          <a:lstStyle/>
          <a:p>
            <a:pPr algn="ctr"/>
            <a:r>
              <a:rPr lang="en-US" sz="2600" dirty="0"/>
              <a:t>Access: Coverage</a:t>
            </a:r>
          </a:p>
        </p:txBody>
      </p:sp>
      <p:sp>
        <p:nvSpPr>
          <p:cNvPr id="4" name="Content Placeholder 3"/>
          <p:cNvSpPr>
            <a:spLocks noGrp="1"/>
          </p:cNvSpPr>
          <p:nvPr>
            <p:ph idx="10"/>
          </p:nvPr>
        </p:nvSpPr>
        <p:spPr>
          <a:xfrm>
            <a:off x="366410" y="1280730"/>
            <a:ext cx="10894489" cy="749090"/>
          </a:xfrm>
        </p:spPr>
        <p:txBody>
          <a:bodyPr/>
          <a:lstStyle/>
          <a:p>
            <a:pPr marL="0" lvl="0" indent="0" algn="ctr">
              <a:lnSpc>
                <a:spcPct val="100000"/>
              </a:lnSpc>
              <a:spcBef>
                <a:spcPts val="0"/>
              </a:spcBef>
              <a:spcAft>
                <a:spcPts val="600"/>
              </a:spcAft>
              <a:buNone/>
            </a:pPr>
            <a:r>
              <a:rPr lang="en-US" sz="2000" b="1" dirty="0">
                <a:solidFill>
                  <a:srgbClr val="003087"/>
                </a:solidFill>
              </a:rPr>
              <a:t>Health Insurance Coverage Trends Among U.S. Adults Under Age 65</a:t>
            </a:r>
            <a:r>
              <a:rPr lang="en-US" sz="2000" baseline="30000" dirty="0">
                <a:solidFill>
                  <a:srgbClr val="003087"/>
                </a:solidFill>
              </a:rPr>
              <a:t>1</a:t>
            </a:r>
          </a:p>
        </p:txBody>
      </p:sp>
      <p:sp>
        <p:nvSpPr>
          <p:cNvPr id="5" name="Content Placeholder 4"/>
          <p:cNvSpPr>
            <a:spLocks noGrp="1"/>
          </p:cNvSpPr>
          <p:nvPr>
            <p:ph sz="quarter" idx="12"/>
          </p:nvPr>
        </p:nvSpPr>
        <p:spPr>
          <a:xfrm>
            <a:off x="173243" y="6137390"/>
            <a:ext cx="9895562" cy="628551"/>
          </a:xfrm>
        </p:spPr>
        <p:txBody>
          <a:bodyPr/>
          <a:lstStyle/>
          <a:p>
            <a:pPr>
              <a:spcBef>
                <a:spcPts val="300"/>
              </a:spcBef>
            </a:pPr>
            <a:r>
              <a:rPr lang="en-US" dirty="0"/>
              <a:t>1Karpman, Michael and Zuckerman, Stephen. “The </a:t>
            </a:r>
            <a:r>
              <a:rPr lang="en-US" dirty="0" err="1"/>
              <a:t>Uninsurance</a:t>
            </a:r>
            <a:r>
              <a:rPr lang="en-US" dirty="0"/>
              <a:t> Rate Held Steady during the Pandemic as Public Coverage Increased, “The Urban Institute,” August 2021.</a:t>
            </a:r>
          </a:p>
          <a:p>
            <a:pPr>
              <a:spcBef>
                <a:spcPts val="300"/>
              </a:spcBef>
            </a:pPr>
            <a:r>
              <a:rPr lang="en-US" dirty="0"/>
              <a:t>2“April 2021 Medicaid and CHIP Enrollment Trends Snapshot,” CMS Center for Medicaid and CHIP Services, Sept. 15, 2021.</a:t>
            </a:r>
          </a:p>
          <a:p>
            <a:pPr>
              <a:spcBef>
                <a:spcPts val="30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447162"/>
            <a:ext cx="11507563"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Health care coverage opens the door to health care services.</a:t>
            </a:r>
            <a:endParaRPr kumimoji="0" lang="en-US" sz="16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5852525" y="3960404"/>
            <a:ext cx="5843486" cy="1595521"/>
          </a:xfrm>
        </p:spPr>
        <p:txBody>
          <a:bodyPr/>
          <a:lstStyle/>
          <a:p>
            <a:pPr marL="0" lvl="0" indent="0">
              <a:lnSpc>
                <a:spcPct val="100000"/>
              </a:lnSpc>
              <a:spcBef>
                <a:spcPts val="0"/>
              </a:spcBef>
              <a:spcAft>
                <a:spcPts val="600"/>
              </a:spcAft>
              <a:buNone/>
            </a:pPr>
            <a:r>
              <a:rPr lang="en-US" sz="2000" b="1" dirty="0">
                <a:solidFill>
                  <a:srgbClr val="003087"/>
                </a:solidFill>
              </a:rPr>
              <a:t>As of April 2021:</a:t>
            </a:r>
            <a:r>
              <a:rPr lang="en-US" sz="2000" baseline="30000" dirty="0">
                <a:solidFill>
                  <a:srgbClr val="003087"/>
                </a:solidFill>
              </a:rPr>
              <a:t>2</a:t>
            </a:r>
          </a:p>
          <a:p>
            <a:pPr lvl="0">
              <a:lnSpc>
                <a:spcPct val="100000"/>
              </a:lnSpc>
              <a:spcBef>
                <a:spcPts val="0"/>
              </a:spcBef>
              <a:spcAft>
                <a:spcPts val="600"/>
              </a:spcAft>
              <a:buBlip>
                <a:blip r:embed="rId3"/>
              </a:buBlip>
            </a:pPr>
            <a:r>
              <a:rPr lang="en-US" sz="1600" dirty="0"/>
              <a:t>A record high </a:t>
            </a:r>
            <a:r>
              <a:rPr lang="en-US" sz="1600" b="1" dirty="0">
                <a:solidFill>
                  <a:srgbClr val="003087"/>
                </a:solidFill>
              </a:rPr>
              <a:t>82.3 million </a:t>
            </a:r>
            <a:r>
              <a:rPr lang="en-US" sz="1600" dirty="0"/>
              <a:t>people are covered through Medicaid and CHIP.</a:t>
            </a:r>
          </a:p>
          <a:p>
            <a:pPr lvl="0">
              <a:lnSpc>
                <a:spcPct val="100000"/>
              </a:lnSpc>
              <a:spcBef>
                <a:spcPts val="0"/>
              </a:spcBef>
              <a:spcAft>
                <a:spcPts val="600"/>
              </a:spcAft>
              <a:buBlip>
                <a:blip r:embed="rId3"/>
              </a:buBlip>
            </a:pPr>
            <a:r>
              <a:rPr lang="en-US" sz="1600" b="1" dirty="0">
                <a:solidFill>
                  <a:srgbClr val="003087"/>
                </a:solidFill>
              </a:rPr>
              <a:t>Children represent 48.5% </a:t>
            </a:r>
            <a:r>
              <a:rPr lang="en-US" sz="1600" dirty="0"/>
              <a:t>of the total Medicaid and CHIP program enrollment.</a:t>
            </a:r>
            <a:endParaRPr lang="en-US" sz="1600" baseline="30000" dirty="0"/>
          </a:p>
        </p:txBody>
      </p:sp>
      <p:cxnSp>
        <p:nvCxnSpPr>
          <p:cNvPr id="11" name="Straight Connector 10">
            <a:extLst>
              <a:ext uri="{FF2B5EF4-FFF2-40B4-BE49-F238E27FC236}">
                <a16:creationId xmlns:a16="http://schemas.microsoft.com/office/drawing/2014/main" id="{D25FD265-5222-9D4D-BFB8-7D6F9AF9B4C8}"/>
              </a:ext>
            </a:extLst>
          </p:cNvPr>
          <p:cNvCxnSpPr>
            <a:cxnSpLocks/>
          </p:cNvCxnSpPr>
          <p:nvPr/>
        </p:nvCxnSpPr>
        <p:spPr>
          <a:xfrm>
            <a:off x="4619815" y="105845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6D0CC3B-FF57-D941-8804-FF354649AF68}"/>
              </a:ext>
            </a:extLst>
          </p:cNvPr>
          <p:cNvSpPr/>
          <p:nvPr/>
        </p:nvSpPr>
        <p:spPr>
          <a:xfrm>
            <a:off x="797925" y="1928220"/>
            <a:ext cx="4863792" cy="1924471"/>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230452-CC85-4843-AD47-72EFC01C8F52}"/>
              </a:ext>
            </a:extLst>
          </p:cNvPr>
          <p:cNvSpPr/>
          <p:nvPr/>
        </p:nvSpPr>
        <p:spPr>
          <a:xfrm>
            <a:off x="797925" y="4036420"/>
            <a:ext cx="4863792" cy="1924471"/>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EF6934-7952-844E-8BC3-E99857B051D0}"/>
              </a:ext>
            </a:extLst>
          </p:cNvPr>
          <p:cNvSpPr/>
          <p:nvPr/>
        </p:nvSpPr>
        <p:spPr>
          <a:xfrm>
            <a:off x="5852525" y="1928220"/>
            <a:ext cx="4863792" cy="1924471"/>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131F7EC-B131-3C41-9082-8FE030ED72B4}"/>
              </a:ext>
            </a:extLst>
          </p:cNvPr>
          <p:cNvPicPr>
            <a:picLocks noChangeAspect="1"/>
          </p:cNvPicPr>
          <p:nvPr/>
        </p:nvPicPr>
        <p:blipFill>
          <a:blip r:embed="rId4"/>
          <a:stretch>
            <a:fillRect/>
          </a:stretch>
        </p:blipFill>
        <p:spPr>
          <a:xfrm>
            <a:off x="1149258" y="2150372"/>
            <a:ext cx="4175214" cy="1555140"/>
          </a:xfrm>
          <a:prstGeom prst="rect">
            <a:avLst/>
          </a:prstGeom>
        </p:spPr>
      </p:pic>
      <p:pic>
        <p:nvPicPr>
          <p:cNvPr id="17" name="Picture 16">
            <a:extLst>
              <a:ext uri="{FF2B5EF4-FFF2-40B4-BE49-F238E27FC236}">
                <a16:creationId xmlns:a16="http://schemas.microsoft.com/office/drawing/2014/main" id="{EE410E74-68F2-F241-8466-1B379F2EC77F}"/>
              </a:ext>
            </a:extLst>
          </p:cNvPr>
          <p:cNvPicPr>
            <a:picLocks noChangeAspect="1"/>
          </p:cNvPicPr>
          <p:nvPr/>
        </p:nvPicPr>
        <p:blipFill>
          <a:blip r:embed="rId5"/>
          <a:stretch>
            <a:fillRect/>
          </a:stretch>
        </p:blipFill>
        <p:spPr>
          <a:xfrm>
            <a:off x="6192622" y="2116866"/>
            <a:ext cx="4175214" cy="1555140"/>
          </a:xfrm>
          <a:prstGeom prst="rect">
            <a:avLst/>
          </a:prstGeom>
        </p:spPr>
      </p:pic>
      <p:pic>
        <p:nvPicPr>
          <p:cNvPr id="18" name="Picture 17">
            <a:extLst>
              <a:ext uri="{FF2B5EF4-FFF2-40B4-BE49-F238E27FC236}">
                <a16:creationId xmlns:a16="http://schemas.microsoft.com/office/drawing/2014/main" id="{D4B60A13-D4ED-F947-B403-77CEF1C25E0A}"/>
              </a:ext>
            </a:extLst>
          </p:cNvPr>
          <p:cNvPicPr>
            <a:picLocks noChangeAspect="1"/>
          </p:cNvPicPr>
          <p:nvPr/>
        </p:nvPicPr>
        <p:blipFill>
          <a:blip r:embed="rId6"/>
          <a:stretch>
            <a:fillRect/>
          </a:stretch>
        </p:blipFill>
        <p:spPr>
          <a:xfrm>
            <a:off x="1161450" y="4279645"/>
            <a:ext cx="4175214" cy="1555140"/>
          </a:xfrm>
          <a:prstGeom prst="rect">
            <a:avLst/>
          </a:prstGeom>
        </p:spPr>
      </p:pic>
    </p:spTree>
    <p:extLst>
      <p:ext uri="{BB962C8B-B14F-4D97-AF65-F5344CB8AC3E}">
        <p14:creationId xmlns:p14="http://schemas.microsoft.com/office/powerpoint/2010/main" val="4134289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223" y="139401"/>
            <a:ext cx="11629551" cy="597401"/>
          </a:xfrm>
        </p:spPr>
        <p:txBody>
          <a:bodyPr>
            <a:normAutofit/>
          </a:bodyPr>
          <a:lstStyle/>
          <a:p>
            <a:pPr algn="ctr"/>
            <a:r>
              <a:rPr lang="en-US" sz="2600" dirty="0"/>
              <a:t>Affordability: Consumer Expenses</a:t>
            </a:r>
          </a:p>
        </p:txBody>
      </p:sp>
      <p:sp>
        <p:nvSpPr>
          <p:cNvPr id="4" name="Content Placeholder 3"/>
          <p:cNvSpPr>
            <a:spLocks noGrp="1"/>
          </p:cNvSpPr>
          <p:nvPr>
            <p:ph idx="10"/>
          </p:nvPr>
        </p:nvSpPr>
        <p:spPr>
          <a:xfrm>
            <a:off x="1111055" y="1592610"/>
            <a:ext cx="4340939" cy="1915250"/>
          </a:xfrm>
        </p:spPr>
        <p:txBody>
          <a:bodyPr/>
          <a:lstStyle/>
          <a:p>
            <a:pPr marL="0" lvl="0" indent="0">
              <a:lnSpc>
                <a:spcPct val="100000"/>
              </a:lnSpc>
              <a:spcBef>
                <a:spcPts val="0"/>
              </a:spcBef>
              <a:spcAft>
                <a:spcPts val="600"/>
              </a:spcAft>
              <a:buNone/>
            </a:pPr>
            <a:r>
              <a:rPr lang="en-US" sz="2000" b="1" dirty="0">
                <a:solidFill>
                  <a:srgbClr val="003087"/>
                </a:solidFill>
              </a:rPr>
              <a:t>Ability to Afford Health Care</a:t>
            </a:r>
          </a:p>
          <a:p>
            <a:pPr marL="0" indent="0">
              <a:lnSpc>
                <a:spcPct val="100000"/>
              </a:lnSpc>
              <a:spcBef>
                <a:spcPts val="0"/>
              </a:spcBef>
              <a:spcAft>
                <a:spcPts val="600"/>
              </a:spcAft>
              <a:buNone/>
            </a:pPr>
            <a:r>
              <a:rPr lang="en-US" sz="1400" dirty="0"/>
              <a:t>Over a 12-month period, which covers the first full year of the COVID-19 era, 18% of U.S. adults and 35% of low-income earners report that they or a member of their household did not seek treatment for a health problem due to cost of care. </a:t>
            </a:r>
          </a:p>
        </p:txBody>
      </p:sp>
      <p:sp>
        <p:nvSpPr>
          <p:cNvPr id="5" name="Content Placeholder 4"/>
          <p:cNvSpPr>
            <a:spLocks noGrp="1"/>
          </p:cNvSpPr>
          <p:nvPr>
            <p:ph sz="quarter" idx="12"/>
          </p:nvPr>
        </p:nvSpPr>
        <p:spPr>
          <a:xfrm>
            <a:off x="250521" y="5971485"/>
            <a:ext cx="9895562" cy="628551"/>
          </a:xfrm>
        </p:spPr>
        <p:txBody>
          <a:bodyPr/>
          <a:lstStyle/>
          <a:p>
            <a:pPr>
              <a:spcBef>
                <a:spcPts val="0"/>
              </a:spcBef>
            </a:pPr>
            <a:r>
              <a:rPr lang="en-US" dirty="0"/>
              <a:t>Witters, Dan. “In U.S., An Estimated 46 Million Cannot Afford Needed Care,” Gallup, March 31, 2021.</a:t>
            </a:r>
          </a:p>
        </p:txBody>
      </p:sp>
      <p:sp>
        <p:nvSpPr>
          <p:cNvPr id="6" name="Content Placeholder 5"/>
          <p:cNvSpPr>
            <a:spLocks noGrp="1"/>
          </p:cNvSpPr>
          <p:nvPr>
            <p:ph sz="quarter" idx="23"/>
          </p:nvPr>
        </p:nvSpPr>
        <p:spPr>
          <a:xfrm>
            <a:off x="10773403" y="6765941"/>
            <a:ext cx="1089025" cy="172315"/>
          </a:xfrm>
        </p:spPr>
        <p:txBody>
          <a:bodyPr/>
          <a:lstStyle/>
          <a:p>
            <a:endParaRPr lang="en-US"/>
          </a:p>
        </p:txBody>
      </p:sp>
      <p:sp>
        <p:nvSpPr>
          <p:cNvPr id="8" name="Title 2"/>
          <p:cNvSpPr txBox="1">
            <a:spLocks/>
          </p:cNvSpPr>
          <p:nvPr/>
        </p:nvSpPr>
        <p:spPr>
          <a:xfrm>
            <a:off x="3085732" y="608890"/>
            <a:ext cx="6020535"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00000"/>
              </a:lnSpc>
              <a:spcBef>
                <a:spcPts val="0"/>
              </a:spcBef>
            </a:pPr>
            <a:r>
              <a:rPr lang="en-US" sz="1600" b="0" dirty="0">
                <a:solidFill>
                  <a:srgbClr val="941100"/>
                </a:solidFill>
              </a:rPr>
              <a:t>The cost of health care is one of the biggest concerns facing families and can be a barrier to accessing essential services. </a:t>
            </a:r>
            <a:endParaRPr kumimoji="0" lang="en-US" sz="16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6090845" y="1720658"/>
            <a:ext cx="4671653" cy="3189280"/>
          </a:xfrm>
        </p:spPr>
        <p:txBody>
          <a:bodyPr/>
          <a:lstStyle/>
          <a:p>
            <a:pPr marL="0" lvl="0" indent="0" algn="ctr">
              <a:lnSpc>
                <a:spcPct val="100000"/>
              </a:lnSpc>
              <a:spcBef>
                <a:spcPts val="0"/>
              </a:spcBef>
              <a:buNone/>
            </a:pPr>
            <a:r>
              <a:rPr lang="en-US" sz="1600" b="1" dirty="0">
                <a:solidFill>
                  <a:srgbClr val="003087"/>
                </a:solidFill>
              </a:rPr>
              <a:t>Reduction in Household Spending </a:t>
            </a:r>
          </a:p>
          <a:p>
            <a:pPr marL="0" lvl="0" indent="0" algn="ctr">
              <a:lnSpc>
                <a:spcPct val="100000"/>
              </a:lnSpc>
              <a:spcBef>
                <a:spcPts val="0"/>
              </a:spcBef>
              <a:buNone/>
            </a:pPr>
            <a:r>
              <a:rPr lang="en-US" sz="1600" b="1" dirty="0">
                <a:solidFill>
                  <a:srgbClr val="003087"/>
                </a:solidFill>
              </a:rPr>
              <a:t>Due to Cost of Care</a:t>
            </a:r>
          </a:p>
          <a:p>
            <a:pPr marL="0" lvl="0" indent="0" algn="ctr">
              <a:lnSpc>
                <a:spcPct val="100000"/>
              </a:lnSpc>
              <a:spcBef>
                <a:spcPts val="600"/>
              </a:spcBef>
              <a:spcAft>
                <a:spcPts val="600"/>
              </a:spcAft>
              <a:buNone/>
            </a:pPr>
            <a:r>
              <a:rPr lang="en-US" sz="1400" dirty="0"/>
              <a:t>U.S. adults who reduced spending due to cost of care did so on the following household items:</a:t>
            </a:r>
          </a:p>
        </p:txBody>
      </p:sp>
      <p:cxnSp>
        <p:nvCxnSpPr>
          <p:cNvPr id="11" name="Straight Connector 10">
            <a:extLst>
              <a:ext uri="{FF2B5EF4-FFF2-40B4-BE49-F238E27FC236}">
                <a16:creationId xmlns:a16="http://schemas.microsoft.com/office/drawing/2014/main" id="{FCAF7DD0-59E6-CB46-99CE-233CD2AFE99B}"/>
              </a:ext>
            </a:extLst>
          </p:cNvPr>
          <p:cNvCxnSpPr>
            <a:cxnSpLocks/>
          </p:cNvCxnSpPr>
          <p:nvPr/>
        </p:nvCxnSpPr>
        <p:spPr>
          <a:xfrm>
            <a:off x="4619815" y="131245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6AFD49-1540-AC46-B381-5D1F1452F706}"/>
              </a:ext>
            </a:extLst>
          </p:cNvPr>
          <p:cNvSpPr txBox="1"/>
          <p:nvPr/>
        </p:nvSpPr>
        <p:spPr>
          <a:xfrm>
            <a:off x="1719386" y="3538780"/>
            <a:ext cx="3253820" cy="646331"/>
          </a:xfrm>
          <a:prstGeom prst="rect">
            <a:avLst/>
          </a:prstGeom>
          <a:noFill/>
        </p:spPr>
        <p:txBody>
          <a:bodyPr wrap="square">
            <a:spAutoFit/>
          </a:bodyPr>
          <a:lstStyle/>
          <a:p>
            <a:pPr marL="0" lvl="0" indent="0" algn="ctr">
              <a:lnSpc>
                <a:spcPct val="100000"/>
              </a:lnSpc>
              <a:spcBef>
                <a:spcPts val="1200"/>
              </a:spcBef>
              <a:spcAft>
                <a:spcPts val="600"/>
              </a:spcAft>
              <a:buNone/>
            </a:pPr>
            <a:r>
              <a:rPr lang="en-US" b="1" dirty="0">
                <a:solidFill>
                  <a:srgbClr val="003087"/>
                </a:solidFill>
              </a:rPr>
              <a:t>% of U.S. adults unable to afford quality care if needed today</a:t>
            </a:r>
          </a:p>
        </p:txBody>
      </p:sp>
      <p:sp>
        <p:nvSpPr>
          <p:cNvPr id="14" name="Rectangle 13">
            <a:extLst>
              <a:ext uri="{FF2B5EF4-FFF2-40B4-BE49-F238E27FC236}">
                <a16:creationId xmlns:a16="http://schemas.microsoft.com/office/drawing/2014/main" id="{EB539783-0BE3-1943-BE51-004A3EB9635A}"/>
              </a:ext>
            </a:extLst>
          </p:cNvPr>
          <p:cNvSpPr/>
          <p:nvPr/>
        </p:nvSpPr>
        <p:spPr>
          <a:xfrm>
            <a:off x="5731823" y="1605880"/>
            <a:ext cx="5521924" cy="3265793"/>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9D6FF9-2EFF-6047-BE60-0A5763BC452B}"/>
              </a:ext>
            </a:extLst>
          </p:cNvPr>
          <p:cNvSpPr txBox="1"/>
          <p:nvPr/>
        </p:nvSpPr>
        <p:spPr>
          <a:xfrm>
            <a:off x="5656121" y="5122257"/>
            <a:ext cx="6096000" cy="692497"/>
          </a:xfrm>
          <a:prstGeom prst="rect">
            <a:avLst/>
          </a:prstGeom>
          <a:noFill/>
        </p:spPr>
        <p:txBody>
          <a:bodyPr wrap="square">
            <a:spAutoFit/>
          </a:bodyPr>
          <a:lstStyle/>
          <a:p>
            <a:pPr marL="0" lvl="0" indent="0">
              <a:lnSpc>
                <a:spcPct val="100000"/>
              </a:lnSpc>
              <a:spcBef>
                <a:spcPts val="0"/>
              </a:spcBef>
              <a:spcAft>
                <a:spcPts val="600"/>
              </a:spcAft>
              <a:buNone/>
            </a:pPr>
            <a:r>
              <a:rPr lang="en-US" sz="2000" u="sng" dirty="0">
                <a:solidFill>
                  <a:srgbClr val="003087"/>
                </a:solidFill>
                <a:latin typeface="Arial" panose="020B0604020202020204" pitchFamily="34" charset="0"/>
                <a:cs typeface="Arial" panose="020B0604020202020204" pitchFamily="34" charset="0"/>
              </a:rPr>
              <a:t>AHA Resources</a:t>
            </a:r>
            <a:endParaRPr lang="en-US" sz="1600" u="sng" dirty="0">
              <a:solidFill>
                <a:srgbClr val="003087"/>
              </a:solidFill>
              <a:latin typeface="Arial" panose="020B0604020202020204" pitchFamily="34" charset="0"/>
              <a:cs typeface="Arial" panose="020B0604020202020204" pitchFamily="34" charset="0"/>
            </a:endParaRPr>
          </a:p>
          <a:p>
            <a:pPr lvl="0">
              <a:lnSpc>
                <a:spcPct val="100000"/>
              </a:lnSpc>
              <a:spcBef>
                <a:spcPts val="0"/>
              </a:spcBef>
              <a:spcAft>
                <a:spcPts val="600"/>
              </a:spcAft>
              <a:buBlip>
                <a:blip r:embed="rId3"/>
              </a:buBlip>
            </a:pPr>
            <a:r>
              <a:rPr lang="en-US" sz="1400" b="1" dirty="0">
                <a:solidFill>
                  <a:srgbClr val="003087"/>
                </a:solidFill>
                <a:latin typeface="Arial" panose="020B0604020202020204" pitchFamily="34" charset="0"/>
                <a:cs typeface="Arial" panose="020B0604020202020204" pitchFamily="34" charset="0"/>
              </a:rPr>
              <a:t>The Value Initiative: </a:t>
            </a:r>
            <a:r>
              <a:rPr lang="en-US" sz="1400" dirty="0" err="1">
                <a:latin typeface="Arial" panose="020B0604020202020204" pitchFamily="34" charset="0"/>
                <a:cs typeface="Arial" panose="020B0604020202020204" pitchFamily="34" charset="0"/>
              </a:rPr>
              <a:t>aha.org</a:t>
            </a:r>
            <a:r>
              <a:rPr lang="en-US" sz="1400" dirty="0">
                <a:latin typeface="Arial" panose="020B0604020202020204" pitchFamily="34" charset="0"/>
                <a:cs typeface="Arial" panose="020B0604020202020204" pitchFamily="34" charset="0"/>
              </a:rPr>
              <a:t>/value-initiative</a:t>
            </a:r>
          </a:p>
        </p:txBody>
      </p:sp>
      <p:pic>
        <p:nvPicPr>
          <p:cNvPr id="18" name="Picture 17">
            <a:extLst>
              <a:ext uri="{FF2B5EF4-FFF2-40B4-BE49-F238E27FC236}">
                <a16:creationId xmlns:a16="http://schemas.microsoft.com/office/drawing/2014/main" id="{C3525966-1F03-4047-8C03-F4362731C0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76"/>
          <a:stretch/>
        </p:blipFill>
        <p:spPr>
          <a:xfrm>
            <a:off x="6090844" y="2892417"/>
            <a:ext cx="4731231" cy="1841523"/>
          </a:xfrm>
          <a:prstGeom prst="rect">
            <a:avLst/>
          </a:prstGeom>
        </p:spPr>
      </p:pic>
      <p:pic>
        <p:nvPicPr>
          <p:cNvPr id="19" name="Picture 18">
            <a:extLst>
              <a:ext uri="{FF2B5EF4-FFF2-40B4-BE49-F238E27FC236}">
                <a16:creationId xmlns:a16="http://schemas.microsoft.com/office/drawing/2014/main" id="{566A65C5-C770-FC4C-AD5C-08FE19172253}"/>
              </a:ext>
            </a:extLst>
          </p:cNvPr>
          <p:cNvPicPr>
            <a:picLocks noChangeAspect="1"/>
          </p:cNvPicPr>
          <p:nvPr/>
        </p:nvPicPr>
        <p:blipFill>
          <a:blip r:embed="rId5"/>
          <a:stretch>
            <a:fillRect/>
          </a:stretch>
        </p:blipFill>
        <p:spPr>
          <a:xfrm>
            <a:off x="1459848" y="4460659"/>
            <a:ext cx="3772895" cy="1008142"/>
          </a:xfrm>
          <a:prstGeom prst="rect">
            <a:avLst/>
          </a:prstGeom>
        </p:spPr>
      </p:pic>
      <p:sp>
        <p:nvSpPr>
          <p:cNvPr id="20" name="Rectangle 19">
            <a:extLst>
              <a:ext uri="{FF2B5EF4-FFF2-40B4-BE49-F238E27FC236}">
                <a16:creationId xmlns:a16="http://schemas.microsoft.com/office/drawing/2014/main" id="{5FC28216-C1DE-2443-A280-BF2927D91438}"/>
              </a:ext>
            </a:extLst>
          </p:cNvPr>
          <p:cNvSpPr/>
          <p:nvPr/>
        </p:nvSpPr>
        <p:spPr>
          <a:xfrm>
            <a:off x="1213101" y="3371115"/>
            <a:ext cx="4253425" cy="2410166"/>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7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56679" y="223447"/>
            <a:ext cx="6760198" cy="597401"/>
          </a:xfrm>
        </p:spPr>
        <p:txBody>
          <a:bodyPr>
            <a:normAutofit/>
          </a:bodyPr>
          <a:lstStyle/>
          <a:p>
            <a:pPr algn="ctr"/>
            <a:r>
              <a:rPr lang="en-US" sz="2600" dirty="0"/>
              <a:t>Affordability: Prescription Drugs</a:t>
            </a:r>
          </a:p>
        </p:txBody>
      </p:sp>
      <p:sp>
        <p:nvSpPr>
          <p:cNvPr id="4" name="Content Placeholder 3"/>
          <p:cNvSpPr>
            <a:spLocks noGrp="1"/>
          </p:cNvSpPr>
          <p:nvPr>
            <p:ph idx="10"/>
          </p:nvPr>
        </p:nvSpPr>
        <p:spPr>
          <a:xfrm>
            <a:off x="5234781" y="1571837"/>
            <a:ext cx="6432963" cy="2929240"/>
          </a:xfrm>
        </p:spPr>
        <p:txBody>
          <a:bodyPr/>
          <a:lstStyle/>
          <a:p>
            <a:pPr marL="0" lvl="0" indent="0">
              <a:lnSpc>
                <a:spcPct val="100000"/>
              </a:lnSpc>
              <a:spcBef>
                <a:spcPts val="0"/>
              </a:spcBef>
              <a:spcAft>
                <a:spcPts val="600"/>
              </a:spcAft>
              <a:buNone/>
            </a:pPr>
            <a:r>
              <a:rPr lang="en-US" sz="2000" b="1" dirty="0">
                <a:solidFill>
                  <a:srgbClr val="003087"/>
                </a:solidFill>
              </a:rPr>
              <a:t>U.S. adults were surveyed about the cost of prescription drugs.</a:t>
            </a:r>
          </a:p>
          <a:p>
            <a:pPr lvl="0">
              <a:lnSpc>
                <a:spcPct val="100000"/>
              </a:lnSpc>
              <a:spcBef>
                <a:spcPts val="600"/>
              </a:spcBef>
              <a:spcAft>
                <a:spcPts val="600"/>
              </a:spcAft>
              <a:buBlip>
                <a:blip r:embed="rId3"/>
              </a:buBlip>
            </a:pPr>
            <a:r>
              <a:rPr lang="en-US" sz="1600" dirty="0"/>
              <a:t>83% report that the cost of prescription drugs is unreasonable.</a:t>
            </a:r>
          </a:p>
          <a:p>
            <a:pPr lvl="0">
              <a:lnSpc>
                <a:spcPct val="100000"/>
              </a:lnSpc>
              <a:spcBef>
                <a:spcPts val="0"/>
              </a:spcBef>
              <a:spcAft>
                <a:spcPts val="600"/>
              </a:spcAft>
              <a:buBlip>
                <a:blip r:embed="rId3"/>
              </a:buBlip>
            </a:pPr>
            <a:r>
              <a:rPr lang="en-US" sz="1600" dirty="0"/>
              <a:t>26% say it is difficult to afford the cost of their medicine.</a:t>
            </a:r>
          </a:p>
          <a:p>
            <a:pPr lvl="0">
              <a:lnSpc>
                <a:spcPct val="100000"/>
              </a:lnSpc>
              <a:spcBef>
                <a:spcPts val="0"/>
              </a:spcBef>
              <a:spcAft>
                <a:spcPts val="600"/>
              </a:spcAft>
              <a:buBlip>
                <a:blip r:embed="rId3"/>
              </a:buBlip>
            </a:pPr>
            <a:r>
              <a:rPr lang="en-US" sz="1600" dirty="0"/>
              <a:t>32% of adults who are taking four or more prescription drugs say they have difficulty affording their medicines.</a:t>
            </a:r>
          </a:p>
          <a:p>
            <a:pPr lvl="0">
              <a:lnSpc>
                <a:spcPct val="100000"/>
              </a:lnSpc>
              <a:spcBef>
                <a:spcPts val="0"/>
              </a:spcBef>
              <a:spcAft>
                <a:spcPts val="600"/>
              </a:spcAft>
              <a:buBlip>
                <a:blip r:embed="rId3"/>
              </a:buBlip>
            </a:pPr>
            <a:r>
              <a:rPr lang="en-US" sz="1600" dirty="0"/>
              <a:t>29% do not take their medicine as prescribed due to cost. </a:t>
            </a:r>
          </a:p>
          <a:p>
            <a:pPr marL="0" indent="0">
              <a:buNone/>
            </a:pPr>
            <a:endParaRPr lang="en-US" dirty="0"/>
          </a:p>
        </p:txBody>
      </p:sp>
      <p:sp>
        <p:nvSpPr>
          <p:cNvPr id="5" name="Content Placeholder 4"/>
          <p:cNvSpPr>
            <a:spLocks noGrp="1"/>
          </p:cNvSpPr>
          <p:nvPr>
            <p:ph sz="quarter" idx="12"/>
          </p:nvPr>
        </p:nvSpPr>
        <p:spPr>
          <a:xfrm>
            <a:off x="5090160" y="6101627"/>
            <a:ext cx="3846576" cy="628551"/>
          </a:xfrm>
        </p:spPr>
        <p:txBody>
          <a:bodyPr/>
          <a:lstStyle/>
          <a:p>
            <a:pPr>
              <a:spcBef>
                <a:spcPts val="0"/>
              </a:spcBef>
            </a:pPr>
            <a:r>
              <a:rPr lang="en-US" dirty="0"/>
              <a:t>Hamel, Liz. “Public Opinion on Prescription Drugs and Their Prices,” Kaiser Family Foundation, Oct. 18, 2021.</a:t>
            </a:r>
          </a:p>
          <a:p>
            <a:pPr>
              <a:spcBef>
                <a:spcPts val="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5234781" y="623051"/>
            <a:ext cx="6782095" cy="597401"/>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rPr>
              <a:t>Consumers are concerned about the cost of prescription drugs.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8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cxnSp>
        <p:nvCxnSpPr>
          <p:cNvPr id="9" name="Straight Connector 8">
            <a:extLst>
              <a:ext uri="{FF2B5EF4-FFF2-40B4-BE49-F238E27FC236}">
                <a16:creationId xmlns:a16="http://schemas.microsoft.com/office/drawing/2014/main" id="{71A94A04-A7BE-3649-9C8F-12BB9C31556B}"/>
              </a:ext>
            </a:extLst>
          </p:cNvPr>
          <p:cNvCxnSpPr>
            <a:cxnSpLocks/>
          </p:cNvCxnSpPr>
          <p:nvPr/>
        </p:nvCxnSpPr>
        <p:spPr>
          <a:xfrm>
            <a:off x="7147947" y="1161303"/>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pic>
        <p:nvPicPr>
          <p:cNvPr id="12" name="Content Placeholder 11" descr="Doctor prescribing medicine to a patient in the office">
            <a:extLst>
              <a:ext uri="{FF2B5EF4-FFF2-40B4-BE49-F238E27FC236}">
                <a16:creationId xmlns:a16="http://schemas.microsoft.com/office/drawing/2014/main" id="{650EB5DA-20D0-B842-BD55-0F9DE3441656}"/>
              </a:ext>
            </a:extLst>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a:stretch/>
        </p:blipFill>
        <p:spPr>
          <a:xfrm>
            <a:off x="-2378068" y="-23202"/>
            <a:ext cx="7457415" cy="6886225"/>
          </a:xfrm>
        </p:spPr>
      </p:pic>
    </p:spTree>
    <p:extLst>
      <p:ext uri="{BB962C8B-B14F-4D97-AF65-F5344CB8AC3E}">
        <p14:creationId xmlns:p14="http://schemas.microsoft.com/office/powerpoint/2010/main" val="1120732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98268"/>
            <a:ext cx="11629551" cy="597401"/>
          </a:xfrm>
        </p:spPr>
        <p:txBody>
          <a:bodyPr>
            <a:normAutofit/>
          </a:bodyPr>
          <a:lstStyle/>
          <a:p>
            <a:pPr algn="ctr"/>
            <a:r>
              <a:rPr lang="en-US" sz="2600" dirty="0"/>
              <a:t>Innovation and Delivery Transformation: Telehealth</a:t>
            </a:r>
          </a:p>
        </p:txBody>
      </p:sp>
      <p:sp>
        <p:nvSpPr>
          <p:cNvPr id="4" name="Content Placeholder 3"/>
          <p:cNvSpPr>
            <a:spLocks noGrp="1"/>
          </p:cNvSpPr>
          <p:nvPr>
            <p:ph idx="10"/>
          </p:nvPr>
        </p:nvSpPr>
        <p:spPr>
          <a:xfrm>
            <a:off x="5398461" y="1485805"/>
            <a:ext cx="6235455" cy="3844982"/>
          </a:xfrm>
        </p:spPr>
        <p:txBody>
          <a:bodyPr/>
          <a:lstStyle/>
          <a:p>
            <a:pPr marL="0" lvl="0" indent="0">
              <a:lnSpc>
                <a:spcPct val="100000"/>
              </a:lnSpc>
              <a:spcBef>
                <a:spcPts val="0"/>
              </a:spcBef>
              <a:spcAft>
                <a:spcPts val="600"/>
              </a:spcAft>
              <a:buNone/>
            </a:pPr>
            <a:r>
              <a:rPr lang="en-US" sz="2000" b="1" dirty="0">
                <a:solidFill>
                  <a:srgbClr val="003087"/>
                </a:solidFill>
              </a:rPr>
              <a:t>Pandemic Impact on Telehealth</a:t>
            </a:r>
            <a:r>
              <a:rPr lang="en-US" sz="2000" baseline="30000" dirty="0">
                <a:solidFill>
                  <a:srgbClr val="003087"/>
                </a:solidFill>
              </a:rPr>
              <a:t>1</a:t>
            </a:r>
          </a:p>
          <a:p>
            <a:pPr lvl="0">
              <a:lnSpc>
                <a:spcPct val="100000"/>
              </a:lnSpc>
              <a:spcBef>
                <a:spcPts val="0"/>
              </a:spcBef>
              <a:spcAft>
                <a:spcPts val="600"/>
              </a:spcAft>
              <a:buBlip>
                <a:blip r:embed="rId3"/>
              </a:buBlip>
            </a:pPr>
            <a:r>
              <a:rPr lang="en-US" sz="1600" b="1" dirty="0">
                <a:solidFill>
                  <a:srgbClr val="003087"/>
                </a:solidFill>
              </a:rPr>
              <a:t>Telehealth utilization:</a:t>
            </a:r>
          </a:p>
          <a:p>
            <a:pPr lvl="1">
              <a:lnSpc>
                <a:spcPct val="100000"/>
              </a:lnSpc>
              <a:spcBef>
                <a:spcPts val="0"/>
              </a:spcBef>
              <a:spcAft>
                <a:spcPts val="600"/>
              </a:spcAft>
            </a:pPr>
            <a:r>
              <a:rPr lang="en-US" sz="1600" dirty="0"/>
              <a:t>April 2020: </a:t>
            </a:r>
            <a:r>
              <a:rPr lang="en-US" sz="1600" b="1" dirty="0">
                <a:solidFill>
                  <a:srgbClr val="003087"/>
                </a:solidFill>
              </a:rPr>
              <a:t>78 times higher </a:t>
            </a:r>
            <a:r>
              <a:rPr lang="en-US" sz="1600" dirty="0"/>
              <a:t>than pre-pandemic levels.</a:t>
            </a:r>
          </a:p>
          <a:p>
            <a:pPr lvl="1">
              <a:lnSpc>
                <a:spcPct val="100000"/>
              </a:lnSpc>
              <a:spcBef>
                <a:spcPts val="0"/>
              </a:spcBef>
              <a:spcAft>
                <a:spcPts val="600"/>
              </a:spcAft>
            </a:pPr>
            <a:r>
              <a:rPr lang="en-US" sz="1600" dirty="0"/>
              <a:t>February 2021: </a:t>
            </a:r>
            <a:r>
              <a:rPr lang="en-US" sz="1600" b="1" dirty="0">
                <a:solidFill>
                  <a:srgbClr val="003087"/>
                </a:solidFill>
              </a:rPr>
              <a:t>38 times higher </a:t>
            </a:r>
            <a:r>
              <a:rPr lang="en-US" sz="1600" dirty="0"/>
              <a:t>than pre-pandemic levels.</a:t>
            </a:r>
          </a:p>
          <a:p>
            <a:pPr lvl="0">
              <a:lnSpc>
                <a:spcPct val="100000"/>
              </a:lnSpc>
              <a:spcBef>
                <a:spcPts val="0"/>
              </a:spcBef>
              <a:spcAft>
                <a:spcPts val="600"/>
              </a:spcAft>
              <a:buBlip>
                <a:blip r:embed="rId3"/>
              </a:buBlip>
            </a:pPr>
            <a:r>
              <a:rPr lang="en-US" sz="1600" b="1" dirty="0">
                <a:solidFill>
                  <a:srgbClr val="003087"/>
                </a:solidFill>
              </a:rPr>
              <a:t>Consumers:</a:t>
            </a:r>
          </a:p>
          <a:p>
            <a:pPr lvl="1">
              <a:lnSpc>
                <a:spcPct val="100000"/>
              </a:lnSpc>
              <a:spcBef>
                <a:spcPts val="0"/>
              </a:spcBef>
              <a:spcAft>
                <a:spcPts val="600"/>
              </a:spcAft>
            </a:pPr>
            <a:r>
              <a:rPr lang="en-US" sz="1600" b="1" dirty="0">
                <a:solidFill>
                  <a:srgbClr val="003087"/>
                </a:solidFill>
              </a:rPr>
              <a:t>40% will continue using telehealth</a:t>
            </a:r>
            <a:r>
              <a:rPr lang="en-US" sz="1600" dirty="0">
                <a:solidFill>
                  <a:srgbClr val="003087"/>
                </a:solidFill>
              </a:rPr>
              <a:t> </a:t>
            </a:r>
            <a:r>
              <a:rPr lang="en-US" sz="1600" dirty="0"/>
              <a:t>going forward</a:t>
            </a:r>
            <a:r>
              <a:rPr lang="en-US" sz="1600" dirty="0">
                <a:solidFill>
                  <a:schemeClr val="bg1">
                    <a:lumMod val="50000"/>
                  </a:schemeClr>
                </a:solidFill>
              </a:rPr>
              <a:t>.</a:t>
            </a:r>
          </a:p>
          <a:p>
            <a:pPr lvl="0">
              <a:lnSpc>
                <a:spcPct val="100000"/>
              </a:lnSpc>
              <a:spcBef>
                <a:spcPts val="0"/>
              </a:spcBef>
              <a:spcAft>
                <a:spcPts val="600"/>
              </a:spcAft>
              <a:buBlip>
                <a:blip r:embed="rId3"/>
              </a:buBlip>
            </a:pPr>
            <a:r>
              <a:rPr lang="en-US" sz="1600" b="1" dirty="0">
                <a:solidFill>
                  <a:srgbClr val="003087"/>
                </a:solidFill>
              </a:rPr>
              <a:t>Physicians:</a:t>
            </a:r>
          </a:p>
          <a:p>
            <a:pPr lvl="1">
              <a:lnSpc>
                <a:spcPct val="100000"/>
              </a:lnSpc>
              <a:spcBef>
                <a:spcPts val="0"/>
              </a:spcBef>
              <a:spcAft>
                <a:spcPts val="600"/>
              </a:spcAft>
            </a:pPr>
            <a:r>
              <a:rPr lang="en-US" sz="1600" b="1" dirty="0">
                <a:solidFill>
                  <a:srgbClr val="003087"/>
                </a:solidFill>
              </a:rPr>
              <a:t>58% </a:t>
            </a:r>
            <a:r>
              <a:rPr lang="en-US" sz="1600" dirty="0"/>
              <a:t>view telehealth more favorably than they did before the pandemic.</a:t>
            </a:r>
          </a:p>
          <a:p>
            <a:pPr lvl="1">
              <a:lnSpc>
                <a:spcPct val="100000"/>
              </a:lnSpc>
              <a:spcBef>
                <a:spcPts val="0"/>
              </a:spcBef>
              <a:spcAft>
                <a:spcPts val="600"/>
              </a:spcAft>
            </a:pPr>
            <a:r>
              <a:rPr lang="en-US" sz="1600" b="1" dirty="0">
                <a:solidFill>
                  <a:srgbClr val="003087"/>
                </a:solidFill>
              </a:rPr>
              <a:t>84% </a:t>
            </a:r>
            <a:r>
              <a:rPr lang="en-US" sz="1600" dirty="0"/>
              <a:t>offer virtual visits and </a:t>
            </a:r>
            <a:r>
              <a:rPr lang="en-US" sz="1600" b="1" dirty="0">
                <a:solidFill>
                  <a:srgbClr val="003087"/>
                </a:solidFill>
              </a:rPr>
              <a:t>57%</a:t>
            </a:r>
            <a:r>
              <a:rPr lang="en-US" sz="1600" dirty="0"/>
              <a:t> would prefer to continue offering virtual care.</a:t>
            </a:r>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dirty="0"/>
          </a:p>
          <a:p>
            <a:pPr marL="0" lvl="0" indent="0">
              <a:lnSpc>
                <a:spcPct val="100000"/>
              </a:lnSpc>
              <a:spcBef>
                <a:spcPts val="0"/>
              </a:spcBef>
              <a:spcAft>
                <a:spcPts val="600"/>
              </a:spcAft>
              <a:buNone/>
            </a:pPr>
            <a:endParaRPr lang="en-US" sz="1600" dirty="0"/>
          </a:p>
          <a:p>
            <a:pPr marL="0" lvl="0" indent="0">
              <a:lnSpc>
                <a:spcPct val="100000"/>
              </a:lnSpc>
              <a:spcBef>
                <a:spcPts val="0"/>
              </a:spcBef>
              <a:spcAft>
                <a:spcPts val="600"/>
              </a:spcAft>
              <a:buNone/>
            </a:pPr>
            <a:endParaRPr lang="en-US" sz="1600" baseline="30000" dirty="0"/>
          </a:p>
          <a:p>
            <a:pPr marL="0" indent="0">
              <a:buNone/>
            </a:pPr>
            <a:endParaRPr lang="en-US" dirty="0"/>
          </a:p>
        </p:txBody>
      </p:sp>
      <p:sp>
        <p:nvSpPr>
          <p:cNvPr id="5" name="Content Placeholder 4"/>
          <p:cNvSpPr>
            <a:spLocks noGrp="1"/>
          </p:cNvSpPr>
          <p:nvPr>
            <p:ph sz="quarter" idx="12"/>
          </p:nvPr>
        </p:nvSpPr>
        <p:spPr>
          <a:xfrm>
            <a:off x="56215" y="6115367"/>
            <a:ext cx="9895562" cy="628551"/>
          </a:xfrm>
        </p:spPr>
        <p:txBody>
          <a:bodyPr/>
          <a:lstStyle/>
          <a:p>
            <a:pPr>
              <a:spcBef>
                <a:spcPts val="300"/>
              </a:spcBef>
            </a:pPr>
            <a:r>
              <a:rPr lang="en-US" dirty="0"/>
              <a:t>1Bestsennyy O., Gilbert G., Harris A &amp; </a:t>
            </a:r>
            <a:r>
              <a:rPr lang="en-US" dirty="0" err="1"/>
              <a:t>Rost</a:t>
            </a:r>
            <a:r>
              <a:rPr lang="en-US" dirty="0"/>
              <a:t> J. “Telehealth: A quarter-trillion-dollar post-COVID-19 reality?” McKinsey &amp; Company, July 9, 2021.</a:t>
            </a:r>
          </a:p>
          <a:p>
            <a:pPr>
              <a:spcBef>
                <a:spcPts val="300"/>
              </a:spcBef>
            </a:pPr>
            <a:r>
              <a:rPr lang="en-US" dirty="0"/>
              <a:t>2”The Intersection of Value and Telehealth,” Center for Connected Medicine &amp; KLAS Research, August 2021.</a:t>
            </a:r>
          </a:p>
          <a:p>
            <a:pPr>
              <a:spcBef>
                <a:spcPts val="300"/>
              </a:spcBef>
            </a:pPr>
            <a:r>
              <a:rPr lang="en-US" dirty="0"/>
              <a:t> </a:t>
            </a:r>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480581"/>
            <a:ext cx="11507563"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800" b="0" dirty="0">
                <a:solidFill>
                  <a:srgbClr val="941100"/>
                </a:solidFill>
              </a:rPr>
              <a:t>Telehealth is changing care delivery in communities across America.</a:t>
            </a:r>
            <a:endParaRPr kumimoji="0" lang="en-US" sz="1800" b="1" i="0" u="none" strike="noStrike" kern="1200" cap="none" spc="0" normalizeH="0" baseline="0" noProof="0" dirty="0">
              <a:ln>
                <a:noFill/>
              </a:ln>
              <a:solidFill>
                <a:srgbClr val="941100"/>
              </a:solidFill>
              <a:effectLst/>
              <a:uLnTx/>
              <a:uFillTx/>
            </a:endParaRPr>
          </a:p>
        </p:txBody>
      </p:sp>
      <p:sp>
        <p:nvSpPr>
          <p:cNvPr id="9" name="Content Placeholder 3"/>
          <p:cNvSpPr>
            <a:spLocks noGrp="1"/>
          </p:cNvSpPr>
          <p:nvPr>
            <p:ph idx="10"/>
          </p:nvPr>
        </p:nvSpPr>
        <p:spPr>
          <a:xfrm>
            <a:off x="5398462" y="5029470"/>
            <a:ext cx="7552641" cy="823785"/>
          </a:xfrm>
        </p:spPr>
        <p:txBody>
          <a:bodyPr/>
          <a:lstStyle/>
          <a:p>
            <a:pPr marL="0" lvl="0" indent="0">
              <a:lnSpc>
                <a:spcPct val="100000"/>
              </a:lnSpc>
              <a:spcBef>
                <a:spcPts val="0"/>
              </a:spcBef>
              <a:spcAft>
                <a:spcPts val="600"/>
              </a:spcAft>
              <a:buNone/>
            </a:pPr>
            <a:r>
              <a:rPr lang="en-US" sz="2000" u="sng" dirty="0">
                <a:solidFill>
                  <a:srgbClr val="003087"/>
                </a:solidFill>
              </a:rPr>
              <a:t>AHA Resources</a:t>
            </a:r>
          </a:p>
          <a:p>
            <a:pPr>
              <a:lnSpc>
                <a:spcPct val="100000"/>
              </a:lnSpc>
              <a:spcBef>
                <a:spcPts val="0"/>
              </a:spcBef>
              <a:spcAft>
                <a:spcPts val="600"/>
              </a:spcAft>
            </a:pPr>
            <a:r>
              <a:rPr lang="en-US" sz="1400" b="1" dirty="0">
                <a:solidFill>
                  <a:srgbClr val="003087"/>
                </a:solidFill>
              </a:rPr>
              <a:t>AHA’s telehealth resources: </a:t>
            </a:r>
            <a:r>
              <a:rPr lang="en-US" sz="1400" dirty="0"/>
              <a:t>aha.org/telehealth</a:t>
            </a:r>
            <a:endParaRPr lang="en-US" sz="14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b="1" dirty="0"/>
          </a:p>
          <a:p>
            <a:pPr marL="0" lvl="0" indent="0">
              <a:lnSpc>
                <a:spcPct val="100000"/>
              </a:lnSpc>
              <a:spcBef>
                <a:spcPts val="0"/>
              </a:spcBef>
              <a:spcAft>
                <a:spcPts val="600"/>
              </a:spcAft>
              <a:buNone/>
            </a:pPr>
            <a:endParaRPr lang="en-US" sz="1600" dirty="0"/>
          </a:p>
          <a:p>
            <a:pPr marL="0" lvl="0" indent="0">
              <a:lnSpc>
                <a:spcPct val="100000"/>
              </a:lnSpc>
              <a:spcBef>
                <a:spcPts val="0"/>
              </a:spcBef>
              <a:spcAft>
                <a:spcPts val="600"/>
              </a:spcAft>
              <a:buNone/>
            </a:pPr>
            <a:endParaRPr lang="en-US" sz="1600" dirty="0"/>
          </a:p>
          <a:p>
            <a:pPr marL="0" lvl="0" indent="0">
              <a:lnSpc>
                <a:spcPct val="100000"/>
              </a:lnSpc>
              <a:spcBef>
                <a:spcPts val="0"/>
              </a:spcBef>
              <a:spcAft>
                <a:spcPts val="600"/>
              </a:spcAft>
              <a:buNone/>
            </a:pPr>
            <a:endParaRPr lang="en-US" sz="1600" dirty="0"/>
          </a:p>
          <a:p>
            <a:pPr lvl="0">
              <a:lnSpc>
                <a:spcPct val="100000"/>
              </a:lnSpc>
              <a:spcBef>
                <a:spcPts val="0"/>
              </a:spcBef>
              <a:spcAft>
                <a:spcPts val="600"/>
              </a:spcAft>
              <a:buFont typeface="Wingdings" panose="05000000000000000000" pitchFamily="2" charset="2"/>
              <a:buChar char="Ø"/>
            </a:pPr>
            <a:endParaRPr lang="en-US" sz="1600" baseline="30000" dirty="0"/>
          </a:p>
          <a:p>
            <a:pPr marL="0" lvl="0" indent="0">
              <a:lnSpc>
                <a:spcPct val="100000"/>
              </a:lnSpc>
              <a:spcBef>
                <a:spcPts val="0"/>
              </a:spcBef>
              <a:spcAft>
                <a:spcPts val="600"/>
              </a:spcAft>
              <a:buNone/>
            </a:pPr>
            <a:endParaRPr lang="en-US" sz="1600" baseline="30000" dirty="0"/>
          </a:p>
          <a:p>
            <a:pPr marL="0" indent="0">
              <a:buNone/>
            </a:pPr>
            <a:endParaRPr lang="en-US" b="1" dirty="0"/>
          </a:p>
        </p:txBody>
      </p:sp>
      <p:cxnSp>
        <p:nvCxnSpPr>
          <p:cNvPr id="10" name="Straight Connector 9">
            <a:extLst>
              <a:ext uri="{FF2B5EF4-FFF2-40B4-BE49-F238E27FC236}">
                <a16:creationId xmlns:a16="http://schemas.microsoft.com/office/drawing/2014/main" id="{652E28D9-8C23-2D41-8B3B-DB5ABDA1DFF8}"/>
              </a:ext>
            </a:extLst>
          </p:cNvPr>
          <p:cNvCxnSpPr>
            <a:cxnSpLocks/>
          </p:cNvCxnSpPr>
          <p:nvPr/>
        </p:nvCxnSpPr>
        <p:spPr>
          <a:xfrm>
            <a:off x="4619815" y="1090174"/>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4AF928E-4C7A-2A44-A5BF-723AD625FA4B}"/>
              </a:ext>
            </a:extLst>
          </p:cNvPr>
          <p:cNvPicPr>
            <a:picLocks noChangeAspect="1"/>
          </p:cNvPicPr>
          <p:nvPr/>
        </p:nvPicPr>
        <p:blipFill>
          <a:blip r:embed="rId4"/>
          <a:stretch>
            <a:fillRect/>
          </a:stretch>
        </p:blipFill>
        <p:spPr>
          <a:xfrm>
            <a:off x="537098" y="1543356"/>
            <a:ext cx="4637586" cy="4263587"/>
          </a:xfrm>
          <a:prstGeom prst="rect">
            <a:avLst/>
          </a:prstGeom>
        </p:spPr>
      </p:pic>
    </p:spTree>
    <p:extLst>
      <p:ext uri="{BB962C8B-B14F-4D97-AF65-F5344CB8AC3E}">
        <p14:creationId xmlns:p14="http://schemas.microsoft.com/office/powerpoint/2010/main" val="2141629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62693"/>
            <a:ext cx="11629551" cy="597401"/>
          </a:xfrm>
        </p:spPr>
        <p:txBody>
          <a:bodyPr>
            <a:normAutofit/>
          </a:bodyPr>
          <a:lstStyle/>
          <a:p>
            <a:pPr algn="ctr"/>
            <a:r>
              <a:rPr lang="en-US" sz="2600" dirty="0"/>
              <a:t> Innovation and Delivery Transformation: Evolving Care Models</a:t>
            </a:r>
          </a:p>
        </p:txBody>
      </p:sp>
      <p:sp>
        <p:nvSpPr>
          <p:cNvPr id="4" name="Content Placeholder 3"/>
          <p:cNvSpPr>
            <a:spLocks noGrp="1"/>
          </p:cNvSpPr>
          <p:nvPr>
            <p:ph idx="10"/>
          </p:nvPr>
        </p:nvSpPr>
        <p:spPr>
          <a:xfrm>
            <a:off x="467065" y="1421471"/>
            <a:ext cx="5209835" cy="1977558"/>
          </a:xfrm>
        </p:spPr>
        <p:txBody>
          <a:bodyPr/>
          <a:lstStyle/>
          <a:p>
            <a:pPr marL="0" lvl="0" indent="0">
              <a:lnSpc>
                <a:spcPct val="100000"/>
              </a:lnSpc>
              <a:spcBef>
                <a:spcPts val="0"/>
              </a:spcBef>
              <a:spcAft>
                <a:spcPts val="600"/>
              </a:spcAft>
              <a:buNone/>
            </a:pPr>
            <a:r>
              <a:rPr lang="en-US" sz="2000" b="1" dirty="0">
                <a:solidFill>
                  <a:srgbClr val="003087"/>
                </a:solidFill>
              </a:rPr>
              <a:t>Accountable Care Organizations</a:t>
            </a:r>
            <a:r>
              <a:rPr lang="en-US" sz="2000" baseline="30000" dirty="0">
                <a:solidFill>
                  <a:srgbClr val="003087"/>
                </a:solidFill>
              </a:rPr>
              <a:t>1</a:t>
            </a:r>
          </a:p>
          <a:p>
            <a:pPr marL="0" indent="0">
              <a:lnSpc>
                <a:spcPct val="100000"/>
              </a:lnSpc>
              <a:spcBef>
                <a:spcPts val="0"/>
              </a:spcBef>
              <a:spcAft>
                <a:spcPts val="600"/>
              </a:spcAft>
              <a:buNone/>
            </a:pPr>
            <a:r>
              <a:rPr lang="en-US" sz="1400" dirty="0"/>
              <a:t>Organizations participating in value-based payment arrangements during the pandemic had greater financial resilience and flexibility to provide care through novel approaches. They had developed organizational competencies they could redeploy during a public health emergency.</a:t>
            </a:r>
            <a:endParaRPr lang="en-US" sz="2400" dirty="0"/>
          </a:p>
        </p:txBody>
      </p:sp>
      <p:sp>
        <p:nvSpPr>
          <p:cNvPr id="5" name="Content Placeholder 4"/>
          <p:cNvSpPr>
            <a:spLocks noGrp="1"/>
          </p:cNvSpPr>
          <p:nvPr>
            <p:ph sz="quarter" idx="12"/>
          </p:nvPr>
        </p:nvSpPr>
        <p:spPr>
          <a:xfrm>
            <a:off x="32004" y="5894531"/>
            <a:ext cx="8380476" cy="885057"/>
          </a:xfrm>
        </p:spPr>
        <p:txBody>
          <a:bodyPr/>
          <a:lstStyle/>
          <a:p>
            <a:pPr>
              <a:lnSpc>
                <a:spcPct val="100000"/>
              </a:lnSpc>
              <a:spcBef>
                <a:spcPts val="300"/>
              </a:spcBef>
            </a:pPr>
            <a:r>
              <a:rPr lang="en-US" dirty="0"/>
              <a:t>1Data from Muhlestein, David et al. “All-Payer Spread Of ACOs And Value-Based Payment Models In 2021: The Crossroads And Future Of Value-Based Care,” Health Affairs Blog, June 17, 2021. doi: 10.1377/hblog20210609.824799.</a:t>
            </a:r>
          </a:p>
          <a:p>
            <a:pPr>
              <a:lnSpc>
                <a:spcPct val="100000"/>
              </a:lnSpc>
              <a:spcBef>
                <a:spcPts val="300"/>
              </a:spcBef>
            </a:pPr>
            <a:r>
              <a:rPr lang="en-US" dirty="0"/>
              <a:t>3“Futurescan 2022-2027: Health Care Trends and Implications,” AHA’s Society for Health Care Strategy &amp; Market Development, 2021.</a:t>
            </a:r>
          </a:p>
          <a:p>
            <a:pPr>
              <a:lnSpc>
                <a:spcPct val="100000"/>
              </a:lnSpc>
              <a:spcBef>
                <a:spcPts val="30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426990"/>
            <a:ext cx="11507563"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Value-based care may play a stronger role in the future of health care.</a:t>
            </a:r>
            <a:endParaRPr kumimoji="0" lang="en-US" sz="16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9" name="Content Placeholder 3"/>
          <p:cNvSpPr>
            <a:spLocks noGrp="1"/>
          </p:cNvSpPr>
          <p:nvPr>
            <p:ph idx="10"/>
          </p:nvPr>
        </p:nvSpPr>
        <p:spPr>
          <a:xfrm>
            <a:off x="6100263" y="1421471"/>
            <a:ext cx="5843486" cy="3591063"/>
          </a:xfrm>
        </p:spPr>
        <p:txBody>
          <a:bodyPr/>
          <a:lstStyle/>
          <a:p>
            <a:pPr marL="0" lvl="0" indent="0" algn="ctr">
              <a:lnSpc>
                <a:spcPct val="100000"/>
              </a:lnSpc>
              <a:spcBef>
                <a:spcPts val="0"/>
              </a:spcBef>
              <a:spcAft>
                <a:spcPts val="600"/>
              </a:spcAft>
              <a:buNone/>
            </a:pPr>
            <a:r>
              <a:rPr lang="en-US" sz="1800" b="1" dirty="0">
                <a:solidFill>
                  <a:srgbClr val="003087"/>
                </a:solidFill>
              </a:rPr>
              <a:t>Hospital-at-Home (</a:t>
            </a:r>
            <a:r>
              <a:rPr lang="en-US" sz="1800" b="1" dirty="0" err="1">
                <a:solidFill>
                  <a:srgbClr val="003087"/>
                </a:solidFill>
              </a:rPr>
              <a:t>HaH</a:t>
            </a:r>
            <a:r>
              <a:rPr lang="en-US" sz="1800" b="1" dirty="0">
                <a:solidFill>
                  <a:srgbClr val="003087"/>
                </a:solidFill>
              </a:rPr>
              <a:t>) Expansion</a:t>
            </a:r>
            <a:r>
              <a:rPr lang="en-US" sz="1800" baseline="30000" dirty="0">
                <a:solidFill>
                  <a:srgbClr val="003087"/>
                </a:solidFill>
              </a:rPr>
              <a:t>2</a:t>
            </a:r>
          </a:p>
          <a:p>
            <a:pPr marL="0" lvl="0" indent="0" algn="ctr">
              <a:lnSpc>
                <a:spcPct val="100000"/>
              </a:lnSpc>
              <a:spcBef>
                <a:spcPts val="0"/>
              </a:spcBef>
              <a:spcAft>
                <a:spcPts val="600"/>
              </a:spcAft>
              <a:buNone/>
            </a:pPr>
            <a:r>
              <a:rPr lang="en-US" sz="1400" dirty="0"/>
              <a:t>Health care strategists were asked about their likelihood of incorporating </a:t>
            </a:r>
            <a:r>
              <a:rPr lang="en-US" sz="1400" dirty="0" err="1"/>
              <a:t>HaH</a:t>
            </a:r>
            <a:r>
              <a:rPr lang="en-US" sz="1400" dirty="0"/>
              <a:t> services by 2027 for at least 50% of stable, chronically ill patients.</a:t>
            </a:r>
            <a:endParaRPr lang="en-US" sz="1600" b="1" dirty="0"/>
          </a:p>
        </p:txBody>
      </p:sp>
      <p:cxnSp>
        <p:nvCxnSpPr>
          <p:cNvPr id="10" name="Straight Connector 9">
            <a:extLst>
              <a:ext uri="{FF2B5EF4-FFF2-40B4-BE49-F238E27FC236}">
                <a16:creationId xmlns:a16="http://schemas.microsoft.com/office/drawing/2014/main" id="{82CC382B-729A-D848-B879-08333E75756C}"/>
              </a:ext>
            </a:extLst>
          </p:cNvPr>
          <p:cNvCxnSpPr>
            <a:cxnSpLocks/>
          </p:cNvCxnSpPr>
          <p:nvPr/>
        </p:nvCxnSpPr>
        <p:spPr>
          <a:xfrm>
            <a:off x="4619815" y="1056927"/>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227497-55D8-5541-80D4-9E298F9FA431}"/>
              </a:ext>
            </a:extLst>
          </p:cNvPr>
          <p:cNvSpPr txBox="1"/>
          <p:nvPr/>
        </p:nvSpPr>
        <p:spPr>
          <a:xfrm>
            <a:off x="467065" y="3198226"/>
            <a:ext cx="6096000" cy="400110"/>
          </a:xfrm>
          <a:prstGeom prst="rect">
            <a:avLst/>
          </a:prstGeom>
          <a:noFill/>
        </p:spPr>
        <p:txBody>
          <a:bodyPr wrap="square">
            <a:spAutoFit/>
          </a:bodyPr>
          <a:lstStyle/>
          <a:p>
            <a:pPr marL="0" lvl="0" indent="0">
              <a:lnSpc>
                <a:spcPct val="100000"/>
              </a:lnSpc>
              <a:spcBef>
                <a:spcPts val="0"/>
              </a:spcBef>
              <a:spcAft>
                <a:spcPts val="600"/>
              </a:spcAft>
              <a:buNone/>
            </a:pPr>
            <a:r>
              <a:rPr lang="en-US" sz="2000" b="1" dirty="0">
                <a:solidFill>
                  <a:srgbClr val="003087"/>
                </a:solidFill>
                <a:latin typeface="Arial" panose="020B0604020202020204" pitchFamily="34" charset="0"/>
                <a:cs typeface="Arial" panose="020B0604020202020204" pitchFamily="34" charset="0"/>
              </a:rPr>
              <a:t>ACO Trends and Lives Covered: All Payers</a:t>
            </a:r>
            <a:r>
              <a:rPr lang="en-US" sz="2000" b="1" baseline="30000" dirty="0">
                <a:solidFill>
                  <a:srgbClr val="003087"/>
                </a:solidFill>
                <a:latin typeface="Arial" panose="020B0604020202020204" pitchFamily="34" charset="0"/>
                <a:cs typeface="Arial" panose="020B0604020202020204" pitchFamily="34" charset="0"/>
              </a:rPr>
              <a:t>1</a:t>
            </a:r>
          </a:p>
        </p:txBody>
      </p:sp>
      <p:sp>
        <p:nvSpPr>
          <p:cNvPr id="15" name="Rectangle 14">
            <a:extLst>
              <a:ext uri="{FF2B5EF4-FFF2-40B4-BE49-F238E27FC236}">
                <a16:creationId xmlns:a16="http://schemas.microsoft.com/office/drawing/2014/main" id="{2767A284-7D77-5D4D-A6CB-EB32787D272F}"/>
              </a:ext>
            </a:extLst>
          </p:cNvPr>
          <p:cNvSpPr/>
          <p:nvPr/>
        </p:nvSpPr>
        <p:spPr>
          <a:xfrm>
            <a:off x="6352032" y="1334939"/>
            <a:ext cx="5298410" cy="3270590"/>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D102754-F321-B142-9BDF-67231D75F2ED}"/>
              </a:ext>
            </a:extLst>
          </p:cNvPr>
          <p:cNvPicPr>
            <a:picLocks noChangeAspect="1"/>
          </p:cNvPicPr>
          <p:nvPr/>
        </p:nvPicPr>
        <p:blipFill>
          <a:blip r:embed="rId3"/>
          <a:stretch>
            <a:fillRect/>
          </a:stretch>
        </p:blipFill>
        <p:spPr>
          <a:xfrm>
            <a:off x="552166" y="3681737"/>
            <a:ext cx="4720677" cy="1681861"/>
          </a:xfrm>
          <a:prstGeom prst="rect">
            <a:avLst/>
          </a:prstGeom>
        </p:spPr>
      </p:pic>
      <p:pic>
        <p:nvPicPr>
          <p:cNvPr id="19" name="Picture 18">
            <a:extLst>
              <a:ext uri="{FF2B5EF4-FFF2-40B4-BE49-F238E27FC236}">
                <a16:creationId xmlns:a16="http://schemas.microsoft.com/office/drawing/2014/main" id="{7594264F-8B10-B94C-B788-10868652D782}"/>
              </a:ext>
            </a:extLst>
          </p:cNvPr>
          <p:cNvPicPr>
            <a:picLocks noChangeAspect="1"/>
          </p:cNvPicPr>
          <p:nvPr/>
        </p:nvPicPr>
        <p:blipFill>
          <a:blip r:embed="rId4"/>
          <a:stretch>
            <a:fillRect/>
          </a:stretch>
        </p:blipFill>
        <p:spPr>
          <a:xfrm>
            <a:off x="6986428" y="2678314"/>
            <a:ext cx="4310937" cy="1720827"/>
          </a:xfrm>
          <a:prstGeom prst="rect">
            <a:avLst/>
          </a:prstGeom>
        </p:spPr>
      </p:pic>
      <p:sp>
        <p:nvSpPr>
          <p:cNvPr id="20" name="TextBox 19">
            <a:extLst>
              <a:ext uri="{FF2B5EF4-FFF2-40B4-BE49-F238E27FC236}">
                <a16:creationId xmlns:a16="http://schemas.microsoft.com/office/drawing/2014/main" id="{8532DE5C-76DC-9C42-AFBB-B74E8AA1AB63}"/>
              </a:ext>
            </a:extLst>
          </p:cNvPr>
          <p:cNvSpPr txBox="1"/>
          <p:nvPr/>
        </p:nvSpPr>
        <p:spPr>
          <a:xfrm>
            <a:off x="6278880" y="4696854"/>
            <a:ext cx="6741722" cy="1338828"/>
          </a:xfrm>
          <a:prstGeom prst="rect">
            <a:avLst/>
          </a:prstGeom>
          <a:noFill/>
        </p:spPr>
        <p:txBody>
          <a:bodyPr wrap="square" rtlCol="0">
            <a:spAutoFit/>
          </a:bodyPr>
          <a:lstStyle/>
          <a:p>
            <a:pPr lvl="0">
              <a:spcAft>
                <a:spcPts val="600"/>
              </a:spcAft>
            </a:pPr>
            <a:r>
              <a:rPr lang="en-US" sz="2000" u="sng" dirty="0">
                <a:solidFill>
                  <a:srgbClr val="003087"/>
                </a:solidFill>
                <a:latin typeface="Arial" panose="020B0604020202020204" pitchFamily="34" charset="0"/>
                <a:cs typeface="Arial" panose="020B0604020202020204" pitchFamily="34" charset="0"/>
              </a:rPr>
              <a:t>AHA Resources</a:t>
            </a:r>
            <a:endParaRPr lang="en-US" sz="1600" u="sng" dirty="0">
              <a:solidFill>
                <a:srgbClr val="003087"/>
              </a:solidFill>
              <a:latin typeface="Arial" panose="020B0604020202020204" pitchFamily="34" charset="0"/>
              <a:cs typeface="Arial" panose="020B0604020202020204" pitchFamily="34" charset="0"/>
            </a:endParaRPr>
          </a:p>
          <a:p>
            <a:pPr marL="285750" lvl="0" indent="-285750">
              <a:lnSpc>
                <a:spcPct val="100000"/>
              </a:lnSpc>
              <a:spcBef>
                <a:spcPts val="0"/>
              </a:spcBef>
              <a:spcAft>
                <a:spcPts val="600"/>
              </a:spcAft>
              <a:buClr>
                <a:srgbClr val="941100"/>
              </a:buClr>
              <a:buFont typeface="Wingdings" pitchFamily="2" charset="2"/>
              <a:buChar char="§"/>
            </a:pPr>
            <a:r>
              <a:rPr lang="en-US" sz="1400" b="1" dirty="0">
                <a:solidFill>
                  <a:srgbClr val="003087"/>
                </a:solidFill>
                <a:latin typeface="Arial" panose="020B0604020202020204" pitchFamily="34" charset="0"/>
                <a:cs typeface="Arial" panose="020B0604020202020204" pitchFamily="34" charset="0"/>
              </a:rPr>
              <a:t>AHA Center for Health Innovation: </a:t>
            </a:r>
            <a:r>
              <a:rPr lang="en-US" sz="1400" dirty="0" err="1">
                <a:latin typeface="Arial" panose="020B0604020202020204" pitchFamily="34" charset="0"/>
                <a:cs typeface="Arial" panose="020B0604020202020204" pitchFamily="34" charset="0"/>
              </a:rPr>
              <a:t>aha.org</a:t>
            </a:r>
            <a:r>
              <a:rPr lang="en-US" sz="1400" dirty="0">
                <a:latin typeface="Arial" panose="020B0604020202020204" pitchFamily="34" charset="0"/>
                <a:cs typeface="Arial" panose="020B0604020202020204" pitchFamily="34" charset="0"/>
              </a:rPr>
              <a:t>/center</a:t>
            </a:r>
          </a:p>
          <a:p>
            <a:pPr marL="285750" lvl="0" indent="-285750">
              <a:lnSpc>
                <a:spcPct val="100000"/>
              </a:lnSpc>
              <a:spcBef>
                <a:spcPts val="0"/>
              </a:spcBef>
              <a:spcAft>
                <a:spcPts val="600"/>
              </a:spcAft>
              <a:buClr>
                <a:srgbClr val="941100"/>
              </a:buClr>
              <a:buFont typeface="Wingdings" pitchFamily="2" charset="2"/>
              <a:buChar char="§"/>
            </a:pPr>
            <a:r>
              <a:rPr lang="en-US" sz="1400" b="1" dirty="0">
                <a:solidFill>
                  <a:srgbClr val="003087"/>
                </a:solidFill>
                <a:latin typeface="Arial" panose="020B0604020202020204" pitchFamily="34" charset="0"/>
                <a:cs typeface="Arial" panose="020B0604020202020204" pitchFamily="34" charset="0"/>
              </a:rPr>
              <a:t>Hospital-at-home resources: </a:t>
            </a:r>
            <a:r>
              <a:rPr lang="en-US" sz="1400" dirty="0" err="1">
                <a:latin typeface="Arial" panose="020B0604020202020204" pitchFamily="34" charset="0"/>
                <a:cs typeface="Arial" panose="020B0604020202020204" pitchFamily="34" charset="0"/>
              </a:rPr>
              <a:t>aha.org</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hospitalathome</a:t>
            </a:r>
            <a:endParaRPr lang="en-US" sz="14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6049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279" y="197340"/>
            <a:ext cx="6760198" cy="701793"/>
          </a:xfrm>
        </p:spPr>
        <p:txBody>
          <a:bodyPr>
            <a:normAutofit/>
          </a:bodyPr>
          <a:lstStyle/>
          <a:p>
            <a:pPr algn="ctr"/>
            <a:r>
              <a:rPr lang="en-US" sz="2600" dirty="0"/>
              <a:t>2022 Environmental Scan</a:t>
            </a:r>
          </a:p>
        </p:txBody>
      </p:sp>
      <p:sp>
        <p:nvSpPr>
          <p:cNvPr id="4" name="Content Placeholder 3"/>
          <p:cNvSpPr>
            <a:spLocks noGrp="1"/>
          </p:cNvSpPr>
          <p:nvPr>
            <p:ph idx="10"/>
          </p:nvPr>
        </p:nvSpPr>
        <p:spPr>
          <a:xfrm>
            <a:off x="5392217" y="1719384"/>
            <a:ext cx="6700860" cy="4416004"/>
          </a:xfrm>
        </p:spPr>
        <p:txBody>
          <a:bodyPr/>
          <a:lstStyle/>
          <a:p>
            <a:pPr>
              <a:lnSpc>
                <a:spcPct val="100000"/>
              </a:lnSpc>
              <a:spcBef>
                <a:spcPts val="1200"/>
              </a:spcBef>
              <a:buBlip>
                <a:blip r:embed="rId3"/>
              </a:buBlip>
            </a:pPr>
            <a:r>
              <a:rPr lang="en-US" sz="1600" b="1" dirty="0">
                <a:solidFill>
                  <a:srgbClr val="003087"/>
                </a:solidFill>
              </a:rPr>
              <a:t>Hospital and Health System Landscape:</a:t>
            </a:r>
            <a:r>
              <a:rPr lang="en-US" sz="1600" dirty="0">
                <a:solidFill>
                  <a:srgbClr val="003087"/>
                </a:solidFill>
              </a:rPr>
              <a:t> </a:t>
            </a:r>
            <a:r>
              <a:rPr lang="en-US" sz="1600" dirty="0"/>
              <a:t>Financial challenges, volumes and utilization and supply chain</a:t>
            </a:r>
          </a:p>
          <a:p>
            <a:pPr>
              <a:lnSpc>
                <a:spcPct val="100000"/>
              </a:lnSpc>
              <a:spcBef>
                <a:spcPts val="1200"/>
              </a:spcBef>
              <a:buBlip>
                <a:blip r:embed="rId3"/>
              </a:buBlip>
            </a:pPr>
            <a:r>
              <a:rPr lang="en-US" sz="1600" b="1" dirty="0">
                <a:solidFill>
                  <a:srgbClr val="003087"/>
                </a:solidFill>
              </a:rPr>
              <a:t>Co-existing with COVID-19</a:t>
            </a:r>
            <a:r>
              <a:rPr lang="en-US" sz="1600" dirty="0">
                <a:solidFill>
                  <a:srgbClr val="003087"/>
                </a:solidFill>
              </a:rPr>
              <a:t>: </a:t>
            </a:r>
            <a:r>
              <a:rPr lang="en-US" sz="1600" dirty="0"/>
              <a:t>COVID-19 infection and after-effects, hospitalization, vaccination, life expectancy and cost</a:t>
            </a:r>
          </a:p>
          <a:p>
            <a:pPr>
              <a:lnSpc>
                <a:spcPct val="100000"/>
              </a:lnSpc>
              <a:spcBef>
                <a:spcPts val="1200"/>
              </a:spcBef>
              <a:buBlip>
                <a:blip r:embed="rId3"/>
              </a:buBlip>
            </a:pPr>
            <a:r>
              <a:rPr lang="en-US" sz="1600" b="1" dirty="0">
                <a:solidFill>
                  <a:srgbClr val="003087"/>
                </a:solidFill>
              </a:rPr>
              <a:t>Workforce</a:t>
            </a:r>
            <a:r>
              <a:rPr lang="en-US" sz="1600" dirty="0">
                <a:solidFill>
                  <a:srgbClr val="003087"/>
                </a:solidFill>
              </a:rPr>
              <a:t>: </a:t>
            </a:r>
            <a:r>
              <a:rPr lang="en-US" sz="1600" dirty="0"/>
              <a:t>Resiliency, shortages, employment trends, future of work</a:t>
            </a:r>
          </a:p>
          <a:p>
            <a:pPr>
              <a:lnSpc>
                <a:spcPct val="100000"/>
              </a:lnSpc>
              <a:spcBef>
                <a:spcPts val="1200"/>
              </a:spcBef>
              <a:buBlip>
                <a:blip r:embed="rId3"/>
              </a:buBlip>
            </a:pPr>
            <a:r>
              <a:rPr lang="en-US" sz="1600" b="1" dirty="0">
                <a:solidFill>
                  <a:srgbClr val="003087"/>
                </a:solidFill>
              </a:rPr>
              <a:t>Health Equity:</a:t>
            </a:r>
            <a:r>
              <a:rPr lang="en-US" sz="1600" dirty="0">
                <a:solidFill>
                  <a:srgbClr val="003087"/>
                </a:solidFill>
              </a:rPr>
              <a:t> </a:t>
            </a:r>
            <a:r>
              <a:rPr lang="en-US" sz="1600" dirty="0"/>
              <a:t>COVID-19 disparities, digital health equity, rural health, social determinants of health and maternal health</a:t>
            </a:r>
          </a:p>
          <a:p>
            <a:pPr>
              <a:lnSpc>
                <a:spcPct val="100000"/>
              </a:lnSpc>
              <a:spcBef>
                <a:spcPts val="1200"/>
              </a:spcBef>
              <a:buBlip>
                <a:blip r:embed="rId3"/>
              </a:buBlip>
            </a:pPr>
            <a:r>
              <a:rPr lang="en-US" sz="1600" b="1" dirty="0">
                <a:solidFill>
                  <a:srgbClr val="003087"/>
                </a:solidFill>
              </a:rPr>
              <a:t>Behavioral Health</a:t>
            </a:r>
            <a:r>
              <a:rPr lang="en-US" sz="1600" dirty="0"/>
              <a:t>: The pandemic’s impact on mental health and substance misuse</a:t>
            </a:r>
          </a:p>
          <a:p>
            <a:pPr>
              <a:lnSpc>
                <a:spcPct val="100000"/>
              </a:lnSpc>
              <a:spcBef>
                <a:spcPts val="1200"/>
              </a:spcBef>
              <a:buBlip>
                <a:blip r:embed="rId3"/>
              </a:buBlip>
            </a:pPr>
            <a:r>
              <a:rPr lang="en-US" sz="1600" b="1" dirty="0">
                <a:solidFill>
                  <a:srgbClr val="003087"/>
                </a:solidFill>
              </a:rPr>
              <a:t>Access and Affordability: </a:t>
            </a:r>
            <a:r>
              <a:rPr lang="en-US" sz="1600" dirty="0"/>
              <a:t>Coverage and affordability to the consumer</a:t>
            </a:r>
          </a:p>
          <a:p>
            <a:pPr>
              <a:lnSpc>
                <a:spcPct val="100000"/>
              </a:lnSpc>
              <a:spcBef>
                <a:spcPts val="1200"/>
              </a:spcBef>
              <a:buBlip>
                <a:blip r:embed="rId3"/>
              </a:buBlip>
            </a:pPr>
            <a:r>
              <a:rPr lang="en-US" sz="1600" b="1" dirty="0">
                <a:solidFill>
                  <a:srgbClr val="003087"/>
                </a:solidFill>
              </a:rPr>
              <a:t>Innovation and Delivery Transformation: </a:t>
            </a:r>
            <a:r>
              <a:rPr lang="en-US" sz="1600" dirty="0"/>
              <a:t>Telehealth, technology and delivery and payment models</a:t>
            </a:r>
          </a:p>
        </p:txBody>
      </p:sp>
      <p:sp>
        <p:nvSpPr>
          <p:cNvPr id="6" name="Content Placeholder 5"/>
          <p:cNvSpPr>
            <a:spLocks noGrp="1"/>
          </p:cNvSpPr>
          <p:nvPr>
            <p:ph sz="quarter" idx="23"/>
          </p:nvPr>
        </p:nvSpPr>
        <p:spPr/>
        <p:txBody>
          <a:bodyPr/>
          <a:lstStyle/>
          <a:p>
            <a:endParaRPr lang="en-US" dirty="0"/>
          </a:p>
        </p:txBody>
      </p:sp>
      <p:sp>
        <p:nvSpPr>
          <p:cNvPr id="8" name="Title 2"/>
          <p:cNvSpPr txBox="1">
            <a:spLocks/>
          </p:cNvSpPr>
          <p:nvPr/>
        </p:nvSpPr>
        <p:spPr>
          <a:xfrm>
            <a:off x="5555346" y="518977"/>
            <a:ext cx="6337928" cy="1019217"/>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algn="ctr">
              <a:lnSpc>
                <a:spcPct val="100000"/>
              </a:lnSpc>
              <a:spcBef>
                <a:spcPts val="0"/>
              </a:spcBef>
            </a:pPr>
            <a:r>
              <a:rPr lang="en-US" sz="1600" b="0" dirty="0">
                <a:solidFill>
                  <a:srgbClr val="941100"/>
                </a:solidFill>
              </a:rPr>
              <a:t>The Environmental Scan provides data and trends that highlight important issues facing the health care field. </a:t>
            </a:r>
          </a:p>
          <a:p>
            <a:pPr algn="ctr">
              <a:lnSpc>
                <a:spcPct val="100000"/>
              </a:lnSpc>
            </a:pPr>
            <a:endParaRPr lang="en-US" sz="900" b="0" dirty="0">
              <a:solidFill>
                <a:srgbClr val="941100"/>
              </a:solidFill>
            </a:endParaRPr>
          </a:p>
        </p:txBody>
      </p:sp>
      <p:pic>
        <p:nvPicPr>
          <p:cNvPr id="12" name="Content Placeholder 11"/>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1" y="1242"/>
            <a:ext cx="5316016" cy="6878197"/>
          </a:xfrm>
        </p:spPr>
      </p:pic>
      <p:cxnSp>
        <p:nvCxnSpPr>
          <p:cNvPr id="10" name="Straight Connector 9">
            <a:extLst>
              <a:ext uri="{FF2B5EF4-FFF2-40B4-BE49-F238E27FC236}">
                <a16:creationId xmlns:a16="http://schemas.microsoft.com/office/drawing/2014/main" id="{52A3FACA-9E7E-9943-8FA2-DC661D4A80D3}"/>
              </a:ext>
            </a:extLst>
          </p:cNvPr>
          <p:cNvCxnSpPr>
            <a:cxnSpLocks/>
          </p:cNvCxnSpPr>
          <p:nvPr/>
        </p:nvCxnSpPr>
        <p:spPr>
          <a:xfrm>
            <a:off x="7207831" y="1403644"/>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767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319233"/>
            <a:ext cx="11629551" cy="597401"/>
          </a:xfrm>
        </p:spPr>
        <p:txBody>
          <a:bodyPr>
            <a:normAutofit/>
          </a:bodyPr>
          <a:lstStyle/>
          <a:p>
            <a:pPr algn="ctr"/>
            <a:r>
              <a:rPr lang="en-US" sz="2600" dirty="0"/>
              <a:t> How to Use the 2022 Environmental Scan </a:t>
            </a:r>
          </a:p>
        </p:txBody>
      </p:sp>
      <p:sp>
        <p:nvSpPr>
          <p:cNvPr id="4" name="Content Placeholder 3"/>
          <p:cNvSpPr>
            <a:spLocks noGrp="1"/>
          </p:cNvSpPr>
          <p:nvPr>
            <p:ph idx="10"/>
          </p:nvPr>
        </p:nvSpPr>
        <p:spPr>
          <a:xfrm>
            <a:off x="562129" y="1738327"/>
            <a:ext cx="5290031" cy="4342429"/>
          </a:xfrm>
        </p:spPr>
        <p:txBody>
          <a:bodyPr/>
          <a:lstStyle/>
          <a:p>
            <a:pPr lvl="0">
              <a:lnSpc>
                <a:spcPct val="100000"/>
              </a:lnSpc>
              <a:spcBef>
                <a:spcPts val="0"/>
              </a:spcBef>
              <a:spcAft>
                <a:spcPts val="1200"/>
              </a:spcAft>
              <a:buBlip>
                <a:blip r:embed="rId3"/>
              </a:buBlip>
            </a:pPr>
            <a:r>
              <a:rPr lang="en-US" sz="1400" b="1" dirty="0">
                <a:solidFill>
                  <a:srgbClr val="003087"/>
                </a:solidFill>
              </a:rPr>
              <a:t>Share with your board and staff at meetings and retreats. </a:t>
            </a:r>
            <a:r>
              <a:rPr lang="en-US" sz="1400" dirty="0"/>
              <a:t>Ask: What two or three pieces of information concern or surprise you the most? What are the implications for our patients and community? If we were reinventing the health care system from scratch, what kind of system would we create to respond to these issues?</a:t>
            </a:r>
          </a:p>
          <a:p>
            <a:pPr>
              <a:lnSpc>
                <a:spcPct val="100000"/>
              </a:lnSpc>
              <a:spcBef>
                <a:spcPts val="0"/>
              </a:spcBef>
              <a:spcAft>
                <a:spcPts val="1200"/>
              </a:spcAft>
              <a:buBlip>
                <a:blip r:embed="rId3"/>
              </a:buBlip>
            </a:pPr>
            <a:r>
              <a:rPr lang="en-US" sz="1400" b="1" dirty="0">
                <a:solidFill>
                  <a:srgbClr val="003087"/>
                </a:solidFill>
              </a:rPr>
              <a:t>Use the information to tell your story to the community you serve. </a:t>
            </a:r>
            <a:r>
              <a:rPr lang="en-US" sz="1400" dirty="0"/>
              <a:t>Identify vehicles for these communications, such as presentations, reports, op-eds and materials you share with legislators and funders. Post relevant information to your website and link to the Environmental Scan at </a:t>
            </a:r>
            <a:r>
              <a:rPr lang="en-US" sz="1400" b="1" dirty="0">
                <a:solidFill>
                  <a:srgbClr val="003087"/>
                </a:solidFill>
              </a:rPr>
              <a:t>aha.org/</a:t>
            </a:r>
            <a:r>
              <a:rPr lang="en-US" sz="1400" b="1" dirty="0" err="1">
                <a:solidFill>
                  <a:srgbClr val="003087"/>
                </a:solidFill>
              </a:rPr>
              <a:t>environmentalscan</a:t>
            </a:r>
            <a:r>
              <a:rPr lang="en-US" sz="1400" dirty="0"/>
              <a:t>.</a:t>
            </a:r>
          </a:p>
          <a:p>
            <a:pPr>
              <a:lnSpc>
                <a:spcPct val="100000"/>
              </a:lnSpc>
              <a:spcBef>
                <a:spcPts val="0"/>
              </a:spcBef>
              <a:spcAft>
                <a:spcPts val="1200"/>
              </a:spcAft>
              <a:buBlip>
                <a:blip r:embed="rId3"/>
              </a:buBlip>
            </a:pPr>
            <a:r>
              <a:rPr lang="en-US" sz="1400" b="1" dirty="0">
                <a:solidFill>
                  <a:srgbClr val="003087"/>
                </a:solidFill>
              </a:rPr>
              <a:t>Talk with your strategy team about the implications on your strategic plan, partnerships and business development strategy. </a:t>
            </a:r>
            <a:r>
              <a:rPr lang="en-US" sz="1400" dirty="0"/>
              <a:t>How has COVID-19 disrupted your organization’s business model? What are the challenges and opportunities you have identified during this demanding time?</a:t>
            </a:r>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2199367" y="732122"/>
            <a:ext cx="7963635"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400" b="0" dirty="0">
                <a:solidFill>
                  <a:srgbClr val="941100"/>
                </a:solidFill>
              </a:rPr>
              <a:t>The 2022 Environmental Scan can help hospitals and other stakeholders strategize and think about key issues and trends with staff, leadership and boards.</a:t>
            </a:r>
            <a:endParaRPr kumimoji="0" lang="en-US" sz="14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12" name="Content Placeholder 3"/>
          <p:cNvSpPr>
            <a:spLocks noGrp="1"/>
          </p:cNvSpPr>
          <p:nvPr>
            <p:ph idx="10"/>
          </p:nvPr>
        </p:nvSpPr>
        <p:spPr>
          <a:xfrm>
            <a:off x="5925312" y="1738327"/>
            <a:ext cx="5604792" cy="4748827"/>
          </a:xfrm>
        </p:spPr>
        <p:txBody>
          <a:bodyPr/>
          <a:lstStyle/>
          <a:p>
            <a:pPr lvl="0">
              <a:lnSpc>
                <a:spcPct val="100000"/>
              </a:lnSpc>
              <a:spcBef>
                <a:spcPts val="0"/>
              </a:spcBef>
              <a:spcAft>
                <a:spcPts val="1200"/>
              </a:spcAft>
              <a:buBlip>
                <a:blip r:embed="rId3"/>
              </a:buBlip>
            </a:pPr>
            <a:r>
              <a:rPr lang="en-US" sz="1400" b="1" dirty="0">
                <a:solidFill>
                  <a:srgbClr val="003087"/>
                </a:solidFill>
              </a:rPr>
              <a:t>Talk with your chief innovation officer and chief financial officer </a:t>
            </a:r>
            <a:r>
              <a:rPr lang="en-US" sz="1400" dirty="0"/>
              <a:t>about the implications for your investment in innovation.</a:t>
            </a:r>
          </a:p>
          <a:p>
            <a:pPr lvl="0">
              <a:lnSpc>
                <a:spcPct val="100000"/>
              </a:lnSpc>
              <a:spcBef>
                <a:spcPts val="0"/>
              </a:spcBef>
              <a:spcAft>
                <a:spcPts val="1200"/>
              </a:spcAft>
              <a:buBlip>
                <a:blip r:embed="rId3"/>
              </a:buBlip>
            </a:pPr>
            <a:r>
              <a:rPr lang="en-US" sz="1400" b="1" dirty="0">
                <a:solidFill>
                  <a:srgbClr val="003087"/>
                </a:solidFill>
              </a:rPr>
              <a:t>Think about the larger societal inequities, health care disparities and cultural shifts that the pandemic has highlighted. </a:t>
            </a:r>
            <a:r>
              <a:rPr lang="en-US" sz="1400" dirty="0"/>
              <a:t>What role can your organization play to implement solutions that can make a genuine difference?</a:t>
            </a:r>
          </a:p>
          <a:p>
            <a:pPr>
              <a:lnSpc>
                <a:spcPct val="100000"/>
              </a:lnSpc>
              <a:spcBef>
                <a:spcPts val="0"/>
              </a:spcBef>
              <a:spcAft>
                <a:spcPts val="1200"/>
              </a:spcAft>
              <a:buBlip>
                <a:blip r:embed="rId3"/>
              </a:buBlip>
            </a:pPr>
            <a:r>
              <a:rPr lang="en-US" sz="1400" b="1" dirty="0">
                <a:solidFill>
                  <a:srgbClr val="003087"/>
                </a:solidFill>
              </a:rPr>
              <a:t>Perform a competitive analyses and gather intelligence </a:t>
            </a:r>
            <a:r>
              <a:rPr lang="en-US" sz="1400" dirty="0"/>
              <a:t>to understand what existing or potential competitors might be planning around these trends. Are there areas of collaboration that can help all parties involved and the community you serve?</a:t>
            </a:r>
          </a:p>
          <a:p>
            <a:pPr>
              <a:lnSpc>
                <a:spcPct val="100000"/>
              </a:lnSpc>
              <a:spcBef>
                <a:spcPts val="0"/>
              </a:spcBef>
              <a:spcAft>
                <a:spcPts val="1200"/>
              </a:spcAft>
              <a:buBlip>
                <a:blip r:embed="rId3"/>
              </a:buBlip>
            </a:pPr>
            <a:r>
              <a:rPr lang="en-US" sz="1400" b="1" dirty="0">
                <a:solidFill>
                  <a:srgbClr val="003087"/>
                </a:solidFill>
              </a:rPr>
              <a:t>Continue scanning. </a:t>
            </a:r>
            <a:r>
              <a:rPr lang="en-US" sz="1400" dirty="0"/>
              <a:t>The AHA provides regular market intelligence updates through the Market Scan e-newsletter at </a:t>
            </a:r>
            <a:r>
              <a:rPr lang="en-US" sz="1400" b="1" dirty="0">
                <a:solidFill>
                  <a:srgbClr val="003087"/>
                </a:solidFill>
              </a:rPr>
              <a:t>aha.org/</a:t>
            </a:r>
            <a:r>
              <a:rPr lang="en-US" sz="1400" b="1" dirty="0" err="1">
                <a:solidFill>
                  <a:srgbClr val="003087"/>
                </a:solidFill>
              </a:rPr>
              <a:t>marketscan</a:t>
            </a:r>
            <a:r>
              <a:rPr lang="en-US" sz="1400" b="1" dirty="0">
                <a:solidFill>
                  <a:srgbClr val="003087"/>
                </a:solidFill>
              </a:rPr>
              <a:t> </a:t>
            </a:r>
            <a:r>
              <a:rPr lang="en-US" sz="1400" dirty="0"/>
              <a:t>and a roundup of news and resources through the daily e-newsletter AHA Today at </a:t>
            </a:r>
            <a:r>
              <a:rPr lang="en-US" sz="1400" b="1" dirty="0">
                <a:solidFill>
                  <a:srgbClr val="003087"/>
                </a:solidFill>
              </a:rPr>
              <a:t>aha.org/</a:t>
            </a:r>
            <a:r>
              <a:rPr lang="en-US" sz="1400" b="1" dirty="0" err="1">
                <a:solidFill>
                  <a:srgbClr val="003087"/>
                </a:solidFill>
              </a:rPr>
              <a:t>ahatoday</a:t>
            </a:r>
            <a:r>
              <a:rPr lang="en-US" sz="1400" dirty="0"/>
              <a:t>.</a:t>
            </a:r>
          </a:p>
        </p:txBody>
      </p:sp>
      <p:cxnSp>
        <p:nvCxnSpPr>
          <p:cNvPr id="10" name="Straight Connector 9">
            <a:extLst>
              <a:ext uri="{FF2B5EF4-FFF2-40B4-BE49-F238E27FC236}">
                <a16:creationId xmlns:a16="http://schemas.microsoft.com/office/drawing/2014/main" id="{0F8972CF-7880-E044-BA28-3A2E7106C46F}"/>
              </a:ext>
            </a:extLst>
          </p:cNvPr>
          <p:cNvCxnSpPr>
            <a:cxnSpLocks/>
          </p:cNvCxnSpPr>
          <p:nvPr/>
        </p:nvCxnSpPr>
        <p:spPr>
          <a:xfrm>
            <a:off x="4619815" y="141913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9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834" y="439679"/>
            <a:ext cx="11629551" cy="597401"/>
          </a:xfrm>
        </p:spPr>
        <p:txBody>
          <a:bodyPr>
            <a:noAutofit/>
          </a:bodyPr>
          <a:lstStyle/>
          <a:p>
            <a:pPr algn="ctr"/>
            <a:r>
              <a:rPr lang="en-US" sz="2800" b="0" u="sng" dirty="0"/>
              <a:t> AHA Resources</a:t>
            </a:r>
          </a:p>
        </p:txBody>
      </p:sp>
      <p:sp>
        <p:nvSpPr>
          <p:cNvPr id="4" name="Content Placeholder 3"/>
          <p:cNvSpPr>
            <a:spLocks noGrp="1"/>
          </p:cNvSpPr>
          <p:nvPr>
            <p:ph idx="10"/>
          </p:nvPr>
        </p:nvSpPr>
        <p:spPr>
          <a:xfrm>
            <a:off x="1000650" y="1794265"/>
            <a:ext cx="5095265" cy="4656945"/>
          </a:xfrm>
        </p:spPr>
        <p:txBody>
          <a:bodyPr/>
          <a:lstStyle/>
          <a:p>
            <a:pPr>
              <a:lnSpc>
                <a:spcPct val="150000"/>
              </a:lnSpc>
              <a:spcBef>
                <a:spcPts val="0"/>
              </a:spcBef>
              <a:spcAft>
                <a:spcPts val="600"/>
              </a:spcAft>
            </a:pPr>
            <a:r>
              <a:rPr lang="en-US" sz="1200" b="1" dirty="0">
                <a:solidFill>
                  <a:srgbClr val="003087"/>
                </a:solidFill>
              </a:rPr>
              <a:t>AHA Center for Health Innovation: </a:t>
            </a:r>
            <a:r>
              <a:rPr lang="en-US" sz="1200" dirty="0"/>
              <a:t>aha.org/center</a:t>
            </a:r>
          </a:p>
          <a:p>
            <a:pPr>
              <a:lnSpc>
                <a:spcPct val="150000"/>
              </a:lnSpc>
              <a:spcBef>
                <a:spcPts val="0"/>
              </a:spcBef>
              <a:spcAft>
                <a:spcPts val="600"/>
              </a:spcAft>
            </a:pPr>
            <a:r>
              <a:rPr lang="en-US" sz="1200" b="1" dirty="0">
                <a:solidFill>
                  <a:srgbClr val="003087"/>
                </a:solidFill>
              </a:rPr>
              <a:t>AHA data resources: </a:t>
            </a:r>
            <a:r>
              <a:rPr lang="en-US" sz="1200" dirty="0"/>
              <a:t>ahadata.com</a:t>
            </a:r>
          </a:p>
          <a:p>
            <a:pPr>
              <a:lnSpc>
                <a:spcPct val="150000"/>
              </a:lnSpc>
              <a:spcBef>
                <a:spcPts val="0"/>
              </a:spcBef>
              <a:spcAft>
                <a:spcPts val="600"/>
              </a:spcAft>
            </a:pPr>
            <a:r>
              <a:rPr lang="en-US" sz="1200" b="1" dirty="0">
                <a:solidFill>
                  <a:srgbClr val="003087"/>
                </a:solidFill>
              </a:rPr>
              <a:t>AHA Today e-newsletter: </a:t>
            </a:r>
            <a:r>
              <a:rPr lang="en-US" sz="1200" dirty="0"/>
              <a:t>aha.org/</a:t>
            </a:r>
            <a:r>
              <a:rPr lang="en-US" sz="1200" dirty="0" err="1"/>
              <a:t>ahatoday</a:t>
            </a:r>
            <a:endParaRPr lang="en-US" sz="1200" dirty="0"/>
          </a:p>
          <a:p>
            <a:pPr>
              <a:lnSpc>
                <a:spcPct val="150000"/>
              </a:lnSpc>
              <a:spcBef>
                <a:spcPts val="0"/>
              </a:spcBef>
              <a:spcAft>
                <a:spcPts val="600"/>
              </a:spcAft>
            </a:pPr>
            <a:r>
              <a:rPr lang="en-US" sz="1200" b="1" dirty="0">
                <a:solidFill>
                  <a:srgbClr val="003087"/>
                </a:solidFill>
              </a:rPr>
              <a:t>Market Scan e-newsletter: </a:t>
            </a:r>
            <a:r>
              <a:rPr lang="en-US" sz="1200" dirty="0"/>
              <a:t>aha.org/</a:t>
            </a:r>
            <a:r>
              <a:rPr lang="en-US" sz="1200" dirty="0" err="1"/>
              <a:t>marketscan</a:t>
            </a:r>
            <a:endParaRPr lang="en-US" sz="1200" dirty="0"/>
          </a:p>
          <a:p>
            <a:pPr>
              <a:lnSpc>
                <a:spcPct val="150000"/>
              </a:lnSpc>
              <a:spcBef>
                <a:spcPts val="0"/>
              </a:spcBef>
              <a:spcAft>
                <a:spcPts val="600"/>
              </a:spcAft>
            </a:pPr>
            <a:r>
              <a:rPr lang="en-US" sz="1200" b="1" dirty="0">
                <a:solidFill>
                  <a:srgbClr val="003087"/>
                </a:solidFill>
              </a:rPr>
              <a:t>Futurescan 2022-2027: </a:t>
            </a:r>
            <a:r>
              <a:rPr lang="en-US" sz="1200" dirty="0"/>
              <a:t>shsmd.org/</a:t>
            </a:r>
            <a:r>
              <a:rPr lang="en-US" sz="1200" dirty="0" err="1"/>
              <a:t>futurescan</a:t>
            </a:r>
            <a:endParaRPr lang="en-US" sz="1200" dirty="0"/>
          </a:p>
          <a:p>
            <a:pPr>
              <a:lnSpc>
                <a:spcPct val="150000"/>
              </a:lnSpc>
              <a:spcBef>
                <a:spcPts val="0"/>
              </a:spcBef>
              <a:spcAft>
                <a:spcPts val="600"/>
              </a:spcAft>
            </a:pPr>
            <a:r>
              <a:rPr lang="en-US" sz="1200" b="1" dirty="0">
                <a:solidFill>
                  <a:srgbClr val="003087"/>
                </a:solidFill>
              </a:rPr>
              <a:t>AHA Health Care Talent Scan: </a:t>
            </a:r>
            <a:r>
              <a:rPr lang="en-US" sz="1200" dirty="0"/>
              <a:t>aha.org/aha-talent-scan</a:t>
            </a:r>
          </a:p>
          <a:p>
            <a:pPr>
              <a:lnSpc>
                <a:spcPct val="150000"/>
              </a:lnSpc>
              <a:spcBef>
                <a:spcPts val="0"/>
              </a:spcBef>
              <a:spcAft>
                <a:spcPts val="600"/>
              </a:spcAft>
            </a:pPr>
            <a:r>
              <a:rPr lang="en-US" sz="1200" b="1" dirty="0">
                <a:solidFill>
                  <a:srgbClr val="003087"/>
                </a:solidFill>
              </a:rPr>
              <a:t>Vaccine confidence resources: </a:t>
            </a:r>
            <a:r>
              <a:rPr lang="en-US" sz="1200" dirty="0"/>
              <a:t>aha.org/</a:t>
            </a:r>
            <a:r>
              <a:rPr lang="en-US" sz="1200" dirty="0" err="1"/>
              <a:t>vaccineconfidence</a:t>
            </a:r>
            <a:endParaRPr lang="en-US" sz="1200" dirty="0"/>
          </a:p>
          <a:p>
            <a:pPr>
              <a:lnSpc>
                <a:spcPct val="150000"/>
              </a:lnSpc>
              <a:spcBef>
                <a:spcPts val="0"/>
              </a:spcBef>
              <a:spcAft>
                <a:spcPts val="600"/>
              </a:spcAft>
            </a:pPr>
            <a:r>
              <a:rPr lang="en-US" sz="1200" b="1" dirty="0">
                <a:solidFill>
                  <a:srgbClr val="003087"/>
                </a:solidFill>
              </a:rPr>
              <a:t>The Value Initiative: </a:t>
            </a:r>
            <a:r>
              <a:rPr lang="en-US" sz="1200" dirty="0"/>
              <a:t>aha.org/value-initiative</a:t>
            </a:r>
          </a:p>
          <a:p>
            <a:pPr>
              <a:lnSpc>
                <a:spcPct val="150000"/>
              </a:lnSpc>
              <a:spcBef>
                <a:spcPts val="0"/>
              </a:spcBef>
              <a:spcAft>
                <a:spcPts val="600"/>
              </a:spcAft>
            </a:pPr>
            <a:r>
              <a:rPr lang="en-US" sz="1200" b="1" dirty="0">
                <a:solidFill>
                  <a:srgbClr val="003087"/>
                </a:solidFill>
              </a:rPr>
              <a:t>Institute for Diversity and Health Equity: </a:t>
            </a:r>
            <a:r>
              <a:rPr lang="en-US" sz="1200" dirty="0"/>
              <a:t>ifdhe.aha.org</a:t>
            </a:r>
          </a:p>
          <a:p>
            <a:pPr>
              <a:lnSpc>
                <a:spcPct val="150000"/>
              </a:lnSpc>
              <a:spcBef>
                <a:spcPts val="0"/>
              </a:spcBef>
              <a:spcAft>
                <a:spcPts val="600"/>
              </a:spcAft>
            </a:pPr>
            <a:r>
              <a:rPr lang="en-US" sz="1200" b="1" dirty="0">
                <a:solidFill>
                  <a:srgbClr val="003087"/>
                </a:solidFill>
              </a:rPr>
              <a:t>Hospitals Against Violence: </a:t>
            </a:r>
            <a:r>
              <a:rPr lang="en-US" sz="1200" dirty="0"/>
              <a:t>aha.org/violence</a:t>
            </a:r>
          </a:p>
          <a:p>
            <a:pPr>
              <a:lnSpc>
                <a:spcPct val="150000"/>
              </a:lnSpc>
              <a:spcBef>
                <a:spcPts val="0"/>
              </a:spcBef>
              <a:spcAft>
                <a:spcPts val="600"/>
              </a:spcAft>
            </a:pPr>
            <a:r>
              <a:rPr lang="en-US" sz="1200" b="1" dirty="0">
                <a:solidFill>
                  <a:srgbClr val="003087"/>
                </a:solidFill>
              </a:rPr>
              <a:t>Population health: </a:t>
            </a:r>
            <a:r>
              <a:rPr lang="en-US" sz="1200" dirty="0"/>
              <a:t>aha.org/center/population-health</a:t>
            </a:r>
            <a:endParaRPr lang="en-US" sz="2000" dirty="0"/>
          </a:p>
        </p:txBody>
      </p:sp>
      <p:sp>
        <p:nvSpPr>
          <p:cNvPr id="6" name="Content Placeholder 5"/>
          <p:cNvSpPr>
            <a:spLocks noGrp="1"/>
          </p:cNvSpPr>
          <p:nvPr>
            <p:ph sz="quarter" idx="23"/>
          </p:nvPr>
        </p:nvSpPr>
        <p:spPr>
          <a:xfrm>
            <a:off x="10773403" y="6936629"/>
            <a:ext cx="1089025" cy="172315"/>
          </a:xfrm>
        </p:spPr>
        <p:txBody>
          <a:bodyPr/>
          <a:lstStyle/>
          <a:p>
            <a:endParaRPr lang="en-US"/>
          </a:p>
        </p:txBody>
      </p:sp>
      <p:sp>
        <p:nvSpPr>
          <p:cNvPr id="8" name="Title 2"/>
          <p:cNvSpPr txBox="1">
            <a:spLocks/>
          </p:cNvSpPr>
          <p:nvPr/>
        </p:nvSpPr>
        <p:spPr>
          <a:xfrm>
            <a:off x="2513087" y="967622"/>
            <a:ext cx="7092674" cy="597401"/>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400" b="0" dirty="0">
                <a:solidFill>
                  <a:srgbClr val="941100"/>
                </a:solidFill>
              </a:rPr>
              <a:t>The AHA provides tools and resources to help hospitals and health systems strategize and take action to implement solutions. Explore aha.org.</a:t>
            </a:r>
            <a:endParaRPr kumimoji="0" lang="en-US" sz="14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12" name="Content Placeholder 3"/>
          <p:cNvSpPr>
            <a:spLocks noGrp="1"/>
          </p:cNvSpPr>
          <p:nvPr>
            <p:ph idx="10"/>
          </p:nvPr>
        </p:nvSpPr>
        <p:spPr>
          <a:xfrm>
            <a:off x="5944753" y="1794265"/>
            <a:ext cx="5442417" cy="4215421"/>
          </a:xfrm>
        </p:spPr>
        <p:txBody>
          <a:bodyPr/>
          <a:lstStyle/>
          <a:p>
            <a:pPr>
              <a:lnSpc>
                <a:spcPct val="150000"/>
              </a:lnSpc>
              <a:spcBef>
                <a:spcPts val="0"/>
              </a:spcBef>
              <a:spcAft>
                <a:spcPts val="600"/>
              </a:spcAft>
            </a:pPr>
            <a:r>
              <a:rPr lang="en-US" sz="1200" b="1" dirty="0">
                <a:solidFill>
                  <a:srgbClr val="003087"/>
                </a:solidFill>
              </a:rPr>
              <a:t>Performance improvement: </a:t>
            </a:r>
            <a:r>
              <a:rPr lang="en-US" sz="1200" dirty="0"/>
              <a:t>aha.org/center/performance-improvement</a:t>
            </a:r>
          </a:p>
          <a:p>
            <a:pPr>
              <a:lnSpc>
                <a:spcPct val="150000"/>
              </a:lnSpc>
              <a:spcBef>
                <a:spcPts val="0"/>
              </a:spcBef>
              <a:spcAft>
                <a:spcPts val="600"/>
              </a:spcAft>
            </a:pPr>
            <a:r>
              <a:rPr lang="en-US" sz="1200" b="1" dirty="0">
                <a:solidFill>
                  <a:srgbClr val="003087"/>
                </a:solidFill>
              </a:rPr>
              <a:t>Behavioral health resources</a:t>
            </a:r>
            <a:r>
              <a:rPr lang="en-US" sz="1200" b="1" dirty="0"/>
              <a:t>: </a:t>
            </a:r>
            <a:r>
              <a:rPr lang="en-US" sz="1200" dirty="0"/>
              <a:t>aha.org/</a:t>
            </a:r>
            <a:r>
              <a:rPr lang="en-US" sz="1200" dirty="0" err="1"/>
              <a:t>behavioralhealth</a:t>
            </a:r>
            <a:endParaRPr lang="en-US" sz="1200" dirty="0"/>
          </a:p>
          <a:p>
            <a:pPr>
              <a:lnSpc>
                <a:spcPct val="150000"/>
              </a:lnSpc>
              <a:spcBef>
                <a:spcPts val="0"/>
              </a:spcBef>
              <a:spcAft>
                <a:spcPts val="600"/>
              </a:spcAft>
            </a:pPr>
            <a:r>
              <a:rPr lang="en-US" sz="1200" b="1" dirty="0">
                <a:solidFill>
                  <a:srgbClr val="003087"/>
                </a:solidFill>
              </a:rPr>
              <a:t>AHA workforce agenda: </a:t>
            </a:r>
            <a:r>
              <a:rPr lang="en-US" sz="1200" dirty="0"/>
              <a:t>aha.org/workforce</a:t>
            </a:r>
          </a:p>
          <a:p>
            <a:pPr>
              <a:lnSpc>
                <a:spcPct val="150000"/>
              </a:lnSpc>
              <a:spcBef>
                <a:spcPts val="0"/>
              </a:spcBef>
              <a:spcAft>
                <a:spcPts val="600"/>
              </a:spcAft>
            </a:pPr>
            <a:r>
              <a:rPr lang="en-US" sz="1200" b="1" dirty="0">
                <a:solidFill>
                  <a:srgbClr val="003087"/>
                </a:solidFill>
              </a:rPr>
              <a:t>Rural health: </a:t>
            </a:r>
            <a:r>
              <a:rPr lang="en-US" sz="1200" dirty="0"/>
              <a:t>aha.org/rural</a:t>
            </a:r>
          </a:p>
          <a:p>
            <a:pPr>
              <a:lnSpc>
                <a:spcPct val="150000"/>
              </a:lnSpc>
              <a:spcBef>
                <a:spcPts val="0"/>
              </a:spcBef>
              <a:spcAft>
                <a:spcPts val="600"/>
              </a:spcAft>
            </a:pPr>
            <a:r>
              <a:rPr lang="en-US" sz="1200" b="1" dirty="0">
                <a:solidFill>
                  <a:srgbClr val="003087"/>
                </a:solidFill>
              </a:rPr>
              <a:t>AHA professional membership groups: </a:t>
            </a:r>
            <a:r>
              <a:rPr lang="en-US" sz="1200" dirty="0"/>
              <a:t>aha.org/</a:t>
            </a:r>
            <a:r>
              <a:rPr lang="en-US" sz="1200" dirty="0" err="1"/>
              <a:t>pmgs</a:t>
            </a:r>
            <a:endParaRPr lang="en-US" sz="1200" dirty="0"/>
          </a:p>
          <a:p>
            <a:pPr>
              <a:lnSpc>
                <a:spcPct val="150000"/>
              </a:lnSpc>
              <a:spcBef>
                <a:spcPts val="0"/>
              </a:spcBef>
              <a:spcAft>
                <a:spcPts val="600"/>
              </a:spcAft>
            </a:pPr>
            <a:r>
              <a:rPr lang="en-US" sz="1200" b="1" dirty="0">
                <a:solidFill>
                  <a:srgbClr val="003087"/>
                </a:solidFill>
              </a:rPr>
              <a:t>AHA Advocacy Action Center</a:t>
            </a:r>
            <a:r>
              <a:rPr lang="en-US" sz="1200" dirty="0">
                <a:solidFill>
                  <a:srgbClr val="003087"/>
                </a:solidFill>
              </a:rPr>
              <a:t>: </a:t>
            </a:r>
            <a:r>
              <a:rPr lang="en-US" sz="1200" dirty="0"/>
              <a:t>aha.org/advocacy/action-center</a:t>
            </a:r>
          </a:p>
          <a:p>
            <a:pPr>
              <a:lnSpc>
                <a:spcPct val="150000"/>
              </a:lnSpc>
              <a:spcBef>
                <a:spcPts val="0"/>
              </a:spcBef>
              <a:spcAft>
                <a:spcPts val="600"/>
              </a:spcAft>
            </a:pPr>
            <a:r>
              <a:rPr lang="en-US" sz="1200" b="1" dirty="0">
                <a:solidFill>
                  <a:srgbClr val="003087"/>
                </a:solidFill>
              </a:rPr>
              <a:t>The Coalition to Protect America’s Health Care: </a:t>
            </a:r>
            <a:r>
              <a:rPr lang="en-US" sz="1200" dirty="0"/>
              <a:t>protecthealthcare.org</a:t>
            </a:r>
          </a:p>
          <a:p>
            <a:pPr>
              <a:lnSpc>
                <a:spcPct val="150000"/>
              </a:lnSpc>
              <a:spcBef>
                <a:spcPts val="0"/>
              </a:spcBef>
              <a:spcAft>
                <a:spcPts val="600"/>
              </a:spcAft>
            </a:pPr>
            <a:r>
              <a:rPr lang="en-US" sz="1200" b="1" dirty="0">
                <a:solidFill>
                  <a:srgbClr val="003087"/>
                </a:solidFill>
              </a:rPr>
              <a:t>2022 Environment Scan: </a:t>
            </a:r>
            <a:r>
              <a:rPr lang="en-US" sz="1200" dirty="0"/>
              <a:t>aha.org/</a:t>
            </a:r>
            <a:r>
              <a:rPr lang="en-US" sz="1200" dirty="0" err="1"/>
              <a:t>environmentalscan</a:t>
            </a:r>
            <a:endParaRPr lang="en-US" sz="1200" baseline="30000" dirty="0"/>
          </a:p>
        </p:txBody>
      </p:sp>
    </p:spTree>
    <p:extLst>
      <p:ext uri="{BB962C8B-B14F-4D97-AF65-F5344CB8AC3E}">
        <p14:creationId xmlns:p14="http://schemas.microsoft.com/office/powerpoint/2010/main" val="72346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C746B-8F6A-CF41-B2CF-05A8B6A3439D}"/>
              </a:ext>
            </a:extLst>
          </p:cNvPr>
          <p:cNvSpPr/>
          <p:nvPr/>
        </p:nvSpPr>
        <p:spPr>
          <a:xfrm>
            <a:off x="9317620" y="4915524"/>
            <a:ext cx="2754775" cy="146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pic>
        <p:nvPicPr>
          <p:cNvPr id="3" name="Picture 2" descr="A picture containing graphical user interface&#10;&#10;Description automatically generated">
            <a:extLst>
              <a:ext uri="{FF2B5EF4-FFF2-40B4-BE49-F238E27FC236}">
                <a16:creationId xmlns:a16="http://schemas.microsoft.com/office/drawing/2014/main" id="{826774AC-D046-1344-BA7D-4B57823F8D5F}"/>
              </a:ext>
            </a:extLst>
          </p:cNvPr>
          <p:cNvPicPr>
            <a:picLocks noChangeAspect="1"/>
          </p:cNvPicPr>
          <p:nvPr/>
        </p:nvPicPr>
        <p:blipFill>
          <a:blip r:embed="rId3"/>
          <a:stretch>
            <a:fillRect/>
          </a:stretch>
        </p:blipFill>
        <p:spPr>
          <a:xfrm>
            <a:off x="678" y="0"/>
            <a:ext cx="12190644" cy="6858000"/>
          </a:xfrm>
          <a:prstGeom prst="rect">
            <a:avLst/>
          </a:prstGeom>
        </p:spPr>
      </p:pic>
    </p:spTree>
    <p:extLst>
      <p:ext uri="{BB962C8B-B14F-4D97-AF65-F5344CB8AC3E}">
        <p14:creationId xmlns:p14="http://schemas.microsoft.com/office/powerpoint/2010/main" val="212639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28507" y="47534"/>
            <a:ext cx="7165093" cy="985392"/>
          </a:xfrm>
        </p:spPr>
        <p:txBody>
          <a:bodyPr>
            <a:normAutofit/>
          </a:bodyPr>
          <a:lstStyle/>
          <a:p>
            <a:pPr algn="ctr"/>
            <a:r>
              <a:rPr lang="en-US" sz="2600" dirty="0"/>
              <a:t>Hospital and Health System Landscape</a:t>
            </a:r>
          </a:p>
        </p:txBody>
      </p:sp>
      <p:sp>
        <p:nvSpPr>
          <p:cNvPr id="4" name="Content Placeholder 3"/>
          <p:cNvSpPr>
            <a:spLocks noGrp="1"/>
          </p:cNvSpPr>
          <p:nvPr>
            <p:ph idx="10"/>
          </p:nvPr>
        </p:nvSpPr>
        <p:spPr>
          <a:xfrm>
            <a:off x="5630706" y="1955145"/>
            <a:ext cx="6131913" cy="2915319"/>
          </a:xfrm>
        </p:spPr>
        <p:txBody>
          <a:bodyPr/>
          <a:lstStyle/>
          <a:p>
            <a:pPr lvl="0">
              <a:lnSpc>
                <a:spcPct val="100000"/>
              </a:lnSpc>
              <a:spcBef>
                <a:spcPts val="1200"/>
              </a:spcBef>
              <a:buBlip>
                <a:blip r:embed="rId3"/>
              </a:buBlip>
            </a:pPr>
            <a:r>
              <a:rPr lang="en-US" sz="1600" b="1" dirty="0">
                <a:solidFill>
                  <a:srgbClr val="003087"/>
                </a:solidFill>
              </a:rPr>
              <a:t>$54 billion: </a:t>
            </a:r>
            <a:r>
              <a:rPr lang="en-US" sz="1600" dirty="0"/>
              <a:t>Projected net income losses to hospitals and health systems in 2021.</a:t>
            </a:r>
            <a:r>
              <a:rPr lang="en-US" sz="1600" baseline="30000" dirty="0"/>
              <a:t>1</a:t>
            </a:r>
          </a:p>
          <a:p>
            <a:pPr lvl="0">
              <a:lnSpc>
                <a:spcPct val="100000"/>
              </a:lnSpc>
              <a:spcBef>
                <a:spcPts val="1200"/>
              </a:spcBef>
              <a:buBlip>
                <a:blip r:embed="rId3"/>
              </a:buBlip>
            </a:pPr>
            <a:r>
              <a:rPr lang="en-US" sz="1600" b="1" dirty="0">
                <a:solidFill>
                  <a:srgbClr val="003087"/>
                </a:solidFill>
              </a:rPr>
              <a:t>More than a third of hospitals </a:t>
            </a:r>
            <a:r>
              <a:rPr lang="en-US" sz="1600" dirty="0"/>
              <a:t>are expected to end 2021 with negative operating margins.</a:t>
            </a:r>
            <a:r>
              <a:rPr lang="en-US" sz="1600" baseline="30000" dirty="0"/>
              <a:t>1</a:t>
            </a:r>
          </a:p>
          <a:p>
            <a:pPr lvl="0">
              <a:lnSpc>
                <a:spcPct val="100000"/>
              </a:lnSpc>
              <a:spcBef>
                <a:spcPts val="1200"/>
              </a:spcBef>
              <a:buBlip>
                <a:blip r:embed="rId3"/>
              </a:buBlip>
            </a:pPr>
            <a:r>
              <a:rPr lang="en-US" sz="1600" dirty="0"/>
              <a:t>Hospitals and health systems are paying </a:t>
            </a:r>
            <a:r>
              <a:rPr lang="en-US" sz="1600" b="1" dirty="0">
                <a:solidFill>
                  <a:srgbClr val="003087"/>
                </a:solidFill>
              </a:rPr>
              <a:t>$24 billion </a:t>
            </a:r>
            <a:r>
              <a:rPr lang="en-US" sz="1600" dirty="0"/>
              <a:t>more per year for qualified clinical labor than they did pre-pandemic.</a:t>
            </a:r>
            <a:r>
              <a:rPr lang="en-US" sz="1600" baseline="30000" dirty="0"/>
              <a:t>2</a:t>
            </a:r>
          </a:p>
          <a:p>
            <a:pPr lvl="0">
              <a:lnSpc>
                <a:spcPct val="100000"/>
              </a:lnSpc>
              <a:spcBef>
                <a:spcPts val="1200"/>
              </a:spcBef>
              <a:buBlip>
                <a:blip r:embed="rId3"/>
              </a:buBlip>
            </a:pPr>
            <a:r>
              <a:rPr lang="en-US" sz="1600" dirty="0"/>
              <a:t>Travel nurse rates jumped </a:t>
            </a:r>
            <a:r>
              <a:rPr lang="en-US" sz="1600" b="1" dirty="0">
                <a:solidFill>
                  <a:srgbClr val="003087"/>
                </a:solidFill>
              </a:rPr>
              <a:t>over 200%</a:t>
            </a:r>
            <a:r>
              <a:rPr lang="en-US" sz="1600" dirty="0"/>
              <a:t>.</a:t>
            </a:r>
            <a:r>
              <a:rPr lang="en-US" sz="1600" b="1" dirty="0"/>
              <a:t> </a:t>
            </a:r>
            <a:r>
              <a:rPr lang="en-US" sz="1600" dirty="0"/>
              <a:t>Hospitals are spending approximately </a:t>
            </a:r>
            <a:r>
              <a:rPr lang="en-US" sz="1600" b="1" dirty="0">
                <a:solidFill>
                  <a:srgbClr val="003087"/>
                </a:solidFill>
              </a:rPr>
              <a:t>62.5%</a:t>
            </a:r>
            <a:r>
              <a:rPr lang="en-US" sz="1600" b="1" dirty="0"/>
              <a:t> </a:t>
            </a:r>
            <a:r>
              <a:rPr lang="en-US" sz="1600" dirty="0"/>
              <a:t>more for travel RNs than they did at the start of 2020.</a:t>
            </a:r>
            <a:r>
              <a:rPr lang="en-US" sz="1600" baseline="30000" dirty="0"/>
              <a:t>3</a:t>
            </a:r>
          </a:p>
        </p:txBody>
      </p:sp>
      <p:sp>
        <p:nvSpPr>
          <p:cNvPr id="5" name="Content Placeholder 4"/>
          <p:cNvSpPr>
            <a:spLocks noGrp="1"/>
          </p:cNvSpPr>
          <p:nvPr>
            <p:ph sz="quarter" idx="12"/>
          </p:nvPr>
        </p:nvSpPr>
        <p:spPr>
          <a:xfrm>
            <a:off x="5252542" y="6210392"/>
            <a:ext cx="4855963" cy="628551"/>
          </a:xfrm>
        </p:spPr>
        <p:txBody>
          <a:bodyPr/>
          <a:lstStyle/>
          <a:p>
            <a:pPr>
              <a:spcBef>
                <a:spcPts val="0"/>
              </a:spcBef>
            </a:pPr>
            <a:r>
              <a:rPr lang="en-US" dirty="0"/>
              <a:t>1“Financial Effects of COVID-19: Hospital Outlook for the Remainder of 2021,” Kaufman, Hall &amp; Associates LLC, Sept. 2021.</a:t>
            </a:r>
          </a:p>
          <a:p>
            <a:pPr>
              <a:spcBef>
                <a:spcPts val="0"/>
              </a:spcBef>
            </a:pPr>
            <a:r>
              <a:rPr lang="en-US" dirty="0"/>
              <a:t>2Alkire, Michael J. et al. “PINC AI Data Shows Hospitals Paying $24B More for Labor Amid COVID-19 Pandemic,” Data &amp; Analytics Blog, Premier, Inc., Oct. 6. 2021.</a:t>
            </a:r>
          </a:p>
          <a:p>
            <a:pPr>
              <a:spcBef>
                <a:spcPts val="0"/>
              </a:spcBef>
            </a:pPr>
            <a:r>
              <a:rPr lang="en-US" dirty="0"/>
              <a:t>3“2021 NSI National Health Care Retention &amp; RN Staffing Report,” NSI Nursing Solutions Inc., March 2021.</a:t>
            </a:r>
          </a:p>
          <a:p>
            <a:endParaRPr lang="en-US" dirty="0"/>
          </a:p>
        </p:txBody>
      </p:sp>
      <p:pic>
        <p:nvPicPr>
          <p:cNvPr id="12" name="Content Placeholder 11" descr="Modern Hospital Building">
            <a:extLst>
              <a:ext uri="{FF2B5EF4-FFF2-40B4-BE49-F238E27FC236}">
                <a16:creationId xmlns:a16="http://schemas.microsoft.com/office/drawing/2014/main" id="{18177CBE-BA67-D04F-BCA1-26C16DB60EBB}"/>
              </a:ext>
            </a:extLst>
          </p:cNvPr>
          <p:cNvPicPr>
            <a:picLocks noGrp="1" noChangeAspect="1"/>
          </p:cNvPicPr>
          <p:nvPr>
            <p:ph sz="quarter" idx="23"/>
          </p:nvPr>
        </p:nvPicPr>
        <p:blipFill rotWithShape="1">
          <a:blip r:embed="rId4" cstate="screen">
            <a:extLst>
              <a:ext uri="{28A0092B-C50C-407E-A947-70E740481C1C}">
                <a14:useLocalDpi xmlns:a14="http://schemas.microsoft.com/office/drawing/2010/main"/>
              </a:ext>
            </a:extLst>
          </a:blip>
          <a:srcRect/>
          <a:stretch/>
        </p:blipFill>
        <p:spPr>
          <a:xfrm>
            <a:off x="-1407951" y="-20097"/>
            <a:ext cx="6483824" cy="6879135"/>
          </a:xfrm>
        </p:spPr>
      </p:pic>
      <p:sp>
        <p:nvSpPr>
          <p:cNvPr id="8" name="Title 2"/>
          <p:cNvSpPr txBox="1">
            <a:spLocks/>
          </p:cNvSpPr>
          <p:nvPr/>
        </p:nvSpPr>
        <p:spPr>
          <a:xfrm>
            <a:off x="5630706" y="734225"/>
            <a:ext cx="6131913" cy="597401"/>
          </a:xfrm>
          <a:prstGeom prst="rect">
            <a:avLst/>
          </a:prstGeom>
        </p:spPr>
        <p:txBody>
          <a:bodyPr anchor="ctr">
            <a:normAutofit lnSpcReduction="10000"/>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Hospitals and health systems continue to face unprecedented financial challenges due to COVID-19. </a:t>
            </a:r>
            <a:endParaRPr kumimoji="0" lang="en-US" sz="1600" b="0"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8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A4C1AB9D-FCC4-8343-B9CF-18B14BB82FB1}"/>
              </a:ext>
            </a:extLst>
          </p:cNvPr>
          <p:cNvCxnSpPr>
            <a:cxnSpLocks/>
          </p:cNvCxnSpPr>
          <p:nvPr/>
        </p:nvCxnSpPr>
        <p:spPr>
          <a:xfrm>
            <a:off x="7207831" y="141427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7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38" y="152137"/>
            <a:ext cx="11601092" cy="597401"/>
          </a:xfrm>
        </p:spPr>
        <p:txBody>
          <a:bodyPr>
            <a:normAutofit/>
          </a:bodyPr>
          <a:lstStyle/>
          <a:p>
            <a:pPr algn="ctr"/>
            <a:r>
              <a:rPr lang="en-US" sz="2600" dirty="0"/>
              <a:t>Hospital and Health System Landscape: Supply Chain</a:t>
            </a:r>
          </a:p>
        </p:txBody>
      </p:sp>
      <p:sp>
        <p:nvSpPr>
          <p:cNvPr id="3" name="Content Placeholder 2"/>
          <p:cNvSpPr>
            <a:spLocks noGrp="1"/>
          </p:cNvSpPr>
          <p:nvPr>
            <p:ph idx="1"/>
          </p:nvPr>
        </p:nvSpPr>
        <p:spPr>
          <a:xfrm>
            <a:off x="1261633" y="2447780"/>
            <a:ext cx="9561512" cy="3484977"/>
          </a:xfrm>
        </p:spPr>
        <p:txBody>
          <a:bodyPr/>
          <a:lstStyle/>
          <a:p>
            <a:pPr marL="0" indent="0" algn="ctr">
              <a:lnSpc>
                <a:spcPct val="100000"/>
              </a:lnSpc>
              <a:spcBef>
                <a:spcPts val="600"/>
              </a:spcBef>
              <a:buNone/>
            </a:pPr>
            <a:r>
              <a:rPr lang="en-US" sz="2000" b="1" dirty="0">
                <a:solidFill>
                  <a:srgbClr val="003087"/>
                </a:solidFill>
              </a:rPr>
              <a:t>Considerations to Strengthen the Supply Chain</a:t>
            </a:r>
            <a:endParaRPr lang="en-US" sz="2000" dirty="0">
              <a:solidFill>
                <a:srgbClr val="003087"/>
              </a:solidFill>
            </a:endParaRPr>
          </a:p>
          <a:p>
            <a:pPr>
              <a:lnSpc>
                <a:spcPct val="100000"/>
              </a:lnSpc>
              <a:spcBef>
                <a:spcPts val="600"/>
              </a:spcBef>
              <a:buBlip>
                <a:blip r:embed="rId3"/>
              </a:buBlip>
            </a:pPr>
            <a:r>
              <a:rPr lang="en-US" sz="1600" dirty="0"/>
              <a:t>Grow the capacity of the overall supply chain, increase the ability to store and manage excess supplies, and reevaluate lean inventory management principles.</a:t>
            </a:r>
            <a:r>
              <a:rPr lang="en-US" sz="1600" baseline="30000" dirty="0"/>
              <a:t>2</a:t>
            </a:r>
          </a:p>
          <a:p>
            <a:pPr>
              <a:lnSpc>
                <a:spcPct val="100000"/>
              </a:lnSpc>
              <a:spcBef>
                <a:spcPts val="600"/>
              </a:spcBef>
              <a:buBlip>
                <a:blip r:embed="rId3"/>
              </a:buBlip>
            </a:pPr>
            <a:r>
              <a:rPr lang="en-US" sz="1600" dirty="0"/>
              <a:t>Diversify manufacturing sites as well as sources of raw materials.</a:t>
            </a:r>
            <a:r>
              <a:rPr lang="en-US" sz="1600" baseline="30000" dirty="0"/>
              <a:t>2</a:t>
            </a:r>
          </a:p>
          <a:p>
            <a:pPr>
              <a:lnSpc>
                <a:spcPct val="100000"/>
              </a:lnSpc>
              <a:spcBef>
                <a:spcPts val="600"/>
              </a:spcBef>
              <a:buBlip>
                <a:blip r:embed="rId3"/>
              </a:buBlip>
            </a:pPr>
            <a:r>
              <a:rPr lang="en-US" sz="1600" dirty="0"/>
              <a:t>Encourage significant federal investment or incentives.</a:t>
            </a:r>
            <a:r>
              <a:rPr lang="en-US" sz="1600" baseline="30000" dirty="0"/>
              <a:t>2</a:t>
            </a:r>
          </a:p>
          <a:p>
            <a:pPr>
              <a:lnSpc>
                <a:spcPct val="100000"/>
              </a:lnSpc>
              <a:spcBef>
                <a:spcPts val="600"/>
              </a:spcBef>
              <a:buBlip>
                <a:blip r:embed="rId3"/>
              </a:buBlip>
            </a:pPr>
            <a:r>
              <a:rPr lang="en-US" sz="1600" dirty="0"/>
              <a:t>Use of data standards including the Unique Device Identifier to reduce/eliminate counterfeit product.</a:t>
            </a:r>
            <a:r>
              <a:rPr lang="en-US" sz="1600" baseline="30000" dirty="0"/>
              <a:t>3</a:t>
            </a:r>
          </a:p>
          <a:p>
            <a:pPr marL="0" indent="0">
              <a:lnSpc>
                <a:spcPct val="100000"/>
              </a:lnSpc>
              <a:spcBef>
                <a:spcPts val="600"/>
              </a:spcBef>
              <a:buNone/>
            </a:pPr>
            <a:endParaRPr lang="en-US" sz="1600" baseline="30000" dirty="0"/>
          </a:p>
          <a:p>
            <a:pPr marL="0" indent="0">
              <a:lnSpc>
                <a:spcPct val="100000"/>
              </a:lnSpc>
              <a:spcBef>
                <a:spcPts val="1200"/>
              </a:spcBef>
              <a:buNone/>
            </a:pPr>
            <a:r>
              <a:rPr lang="en-US" sz="2000" u="sng" dirty="0">
                <a:solidFill>
                  <a:srgbClr val="003087"/>
                </a:solidFill>
              </a:rPr>
              <a:t>AHA Resources</a:t>
            </a:r>
          </a:p>
          <a:p>
            <a:pPr>
              <a:lnSpc>
                <a:spcPct val="100000"/>
              </a:lnSpc>
              <a:spcBef>
                <a:spcPts val="600"/>
              </a:spcBef>
            </a:pPr>
            <a:r>
              <a:rPr lang="en-US" sz="1400" b="1" dirty="0">
                <a:solidFill>
                  <a:srgbClr val="003087"/>
                </a:solidFill>
              </a:rPr>
              <a:t>Dynamic Ventilator Reserve</a:t>
            </a:r>
            <a:r>
              <a:rPr lang="en-US" sz="1400" dirty="0">
                <a:solidFill>
                  <a:prstClr val="black">
                    <a:lumMod val="65000"/>
                    <a:lumOff val="35000"/>
                  </a:prstClr>
                </a:solidFill>
              </a:rPr>
              <a:t>: ahadata.com/dynamic-ventilator-reserve</a:t>
            </a:r>
          </a:p>
          <a:p>
            <a:pPr>
              <a:lnSpc>
                <a:spcPct val="100000"/>
              </a:lnSpc>
              <a:spcBef>
                <a:spcPts val="600"/>
              </a:spcBef>
            </a:pPr>
            <a:r>
              <a:rPr lang="en-US" sz="1400" b="1" dirty="0">
                <a:solidFill>
                  <a:srgbClr val="003087"/>
                </a:solidFill>
              </a:rPr>
              <a:t>AHA’s Association for Health Care Resource &amp; Materials Management</a:t>
            </a:r>
            <a:r>
              <a:rPr lang="en-US" sz="1400" dirty="0">
                <a:solidFill>
                  <a:srgbClr val="003087"/>
                </a:solidFill>
              </a:rPr>
              <a:t>: </a:t>
            </a:r>
            <a:r>
              <a:rPr lang="en-US" sz="1400" dirty="0">
                <a:solidFill>
                  <a:prstClr val="black">
                    <a:lumMod val="65000"/>
                    <a:lumOff val="35000"/>
                  </a:prstClr>
                </a:solidFill>
              </a:rPr>
              <a:t>ahrmm.org</a:t>
            </a:r>
          </a:p>
          <a:p>
            <a:pPr lvl="0">
              <a:lnSpc>
                <a:spcPct val="100000"/>
              </a:lnSpc>
              <a:spcBef>
                <a:spcPts val="600"/>
              </a:spcBef>
            </a:pPr>
            <a:endParaRPr lang="en-US" sz="1600" dirty="0">
              <a:solidFill>
                <a:prstClr val="black">
                  <a:lumMod val="65000"/>
                  <a:lumOff val="35000"/>
                </a:prstClr>
              </a:solidFill>
            </a:endParaRPr>
          </a:p>
          <a:p>
            <a:pPr marL="0" indent="0">
              <a:buNone/>
            </a:pPr>
            <a:endParaRPr lang="en-US" sz="1600" dirty="0"/>
          </a:p>
          <a:p>
            <a:pPr marL="0" indent="0">
              <a:buNone/>
            </a:pPr>
            <a:endParaRPr lang="en-US" dirty="0"/>
          </a:p>
        </p:txBody>
      </p:sp>
      <p:sp>
        <p:nvSpPr>
          <p:cNvPr id="4" name="Content Placeholder 3"/>
          <p:cNvSpPr>
            <a:spLocks noGrp="1"/>
          </p:cNvSpPr>
          <p:nvPr>
            <p:ph sz="quarter" idx="10"/>
          </p:nvPr>
        </p:nvSpPr>
        <p:spPr>
          <a:xfrm>
            <a:off x="151449" y="5786734"/>
            <a:ext cx="9561512" cy="919129"/>
          </a:xfrm>
        </p:spPr>
        <p:txBody>
          <a:bodyPr/>
          <a:lstStyle/>
          <a:p>
            <a:pPr>
              <a:spcBef>
                <a:spcPts val="300"/>
              </a:spcBef>
            </a:pPr>
            <a:r>
              <a:rPr lang="en-US" dirty="0"/>
              <a:t>1“Medical cost trend: Behind the numbers 2022,” PwC’s Health Research Institute, June 2021.</a:t>
            </a:r>
          </a:p>
          <a:p>
            <a:pPr>
              <a:spcBef>
                <a:spcPts val="300"/>
              </a:spcBef>
            </a:pPr>
            <a:r>
              <a:rPr lang="en-US" dirty="0"/>
              <a:t>2“COVID-19 Part II: Evaluating the Medical Supply Chain and Pandemic Response Gaps,” statement of the American Hospital Association for the Committee on Homeland Security and Governmental Affairs of the U.S. Senate, May 19, 2021.</a:t>
            </a:r>
          </a:p>
          <a:p>
            <a:pPr>
              <a:spcBef>
                <a:spcPts val="300"/>
              </a:spcBef>
            </a:pPr>
            <a:r>
              <a:rPr lang="en-US" dirty="0"/>
              <a:t>3McLean, Scott et al. “CNN Investigation: Tens of millions of filthy, used medical gloves imported into the US,” CNN, Oct. 25, 2021.</a:t>
            </a:r>
          </a:p>
          <a:p>
            <a:pPr>
              <a:spcBef>
                <a:spcPts val="300"/>
              </a:spcBef>
            </a:pPr>
            <a:endParaRPr lang="en-US" dirty="0"/>
          </a:p>
        </p:txBody>
      </p:sp>
      <p:sp>
        <p:nvSpPr>
          <p:cNvPr id="5" name="Content Placeholder 4"/>
          <p:cNvSpPr>
            <a:spLocks noGrp="1"/>
          </p:cNvSpPr>
          <p:nvPr>
            <p:ph sz="quarter" idx="23"/>
          </p:nvPr>
        </p:nvSpPr>
        <p:spPr/>
        <p:txBody>
          <a:bodyPr/>
          <a:lstStyle/>
          <a:p>
            <a:endParaRPr lang="en-US" dirty="0"/>
          </a:p>
        </p:txBody>
      </p:sp>
      <p:sp>
        <p:nvSpPr>
          <p:cNvPr id="10" name="Rounded Rectangle 9">
            <a:extLst>
              <a:ext uri="{FF2B5EF4-FFF2-40B4-BE49-F238E27FC236}">
                <a16:creationId xmlns:a16="http://schemas.microsoft.com/office/drawing/2014/main" id="{F25D7C03-A461-1144-8302-586043B073D5}"/>
              </a:ext>
            </a:extLst>
          </p:cNvPr>
          <p:cNvSpPr/>
          <p:nvPr/>
        </p:nvSpPr>
        <p:spPr>
          <a:xfrm>
            <a:off x="2027626" y="1715653"/>
            <a:ext cx="8029527" cy="450167"/>
          </a:xfrm>
          <a:prstGeom prst="roundRect">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p:cNvSpPr txBox="1">
            <a:spLocks/>
          </p:cNvSpPr>
          <p:nvPr/>
        </p:nvSpPr>
        <p:spPr>
          <a:xfrm>
            <a:off x="395289" y="484112"/>
            <a:ext cx="11621587" cy="597401"/>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The health care supply chain remains strained.</a:t>
            </a:r>
            <a:endParaRPr kumimoji="0" lang="en-US" sz="16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C0465B10-65BE-0045-9A70-3CF9DC9CBCDA}"/>
              </a:ext>
            </a:extLst>
          </p:cNvPr>
          <p:cNvSpPr txBox="1"/>
          <p:nvPr/>
        </p:nvSpPr>
        <p:spPr>
          <a:xfrm>
            <a:off x="2179198" y="1279709"/>
            <a:ext cx="7833603" cy="830997"/>
          </a:xfrm>
          <a:prstGeom prst="rect">
            <a:avLst/>
          </a:prstGeom>
          <a:noFill/>
        </p:spPr>
        <p:txBody>
          <a:bodyPr wrap="square">
            <a:spAutoFit/>
          </a:bodyPr>
          <a:lstStyle/>
          <a:p>
            <a:pPr marL="0" indent="0" algn="ctr">
              <a:lnSpc>
                <a:spcPct val="100000"/>
              </a:lnSpc>
              <a:spcBef>
                <a:spcPts val="600"/>
              </a:spcBef>
              <a:buNone/>
            </a:pPr>
            <a:r>
              <a:rPr lang="en-US" sz="2000" b="1" dirty="0">
                <a:solidFill>
                  <a:srgbClr val="003087"/>
                </a:solidFill>
                <a:latin typeface="Arial" panose="020B0604020202020204" pitchFamily="34" charset="0"/>
                <a:cs typeface="Arial" panose="020B0604020202020204" pitchFamily="34" charset="0"/>
              </a:rPr>
              <a:t>Shortages are Prevalent</a:t>
            </a:r>
            <a:endParaRPr lang="en-US" sz="2000" b="1" dirty="0">
              <a:solidFill>
                <a:schemeClr val="bg1"/>
              </a:solidFill>
              <a:latin typeface="Arial" panose="020B0604020202020204" pitchFamily="34" charset="0"/>
              <a:cs typeface="Arial" panose="020B0604020202020204" pitchFamily="34" charset="0"/>
            </a:endParaRPr>
          </a:p>
          <a:p>
            <a:pPr marL="0" indent="0">
              <a:lnSpc>
                <a:spcPct val="100000"/>
              </a:lnSpc>
              <a:spcBef>
                <a:spcPts val="1200"/>
              </a:spcBef>
              <a:buNone/>
            </a:pPr>
            <a:r>
              <a:rPr lang="en-US" sz="1800" b="1" dirty="0">
                <a:solidFill>
                  <a:schemeClr val="bg1"/>
                </a:solidFill>
                <a:latin typeface="Arial" panose="020B0604020202020204" pitchFamily="34" charset="0"/>
                <a:cs typeface="Arial" panose="020B0604020202020204" pitchFamily="34" charset="0"/>
              </a:rPr>
              <a:t>93% </a:t>
            </a:r>
            <a:r>
              <a:rPr lang="en-US" sz="1800" dirty="0">
                <a:solidFill>
                  <a:schemeClr val="bg1"/>
                </a:solidFill>
                <a:latin typeface="Arial" panose="020B0604020202020204" pitchFamily="34" charset="0"/>
                <a:cs typeface="Arial" panose="020B0604020202020204" pitchFamily="34" charset="0"/>
              </a:rPr>
              <a:t>of provider executives reported experiencing supply chain shortages.</a:t>
            </a:r>
            <a:r>
              <a:rPr lang="en-US" sz="1800" baseline="30000" dirty="0">
                <a:solidFill>
                  <a:schemeClr val="bg1"/>
                </a:solidFill>
                <a:latin typeface="Arial" panose="020B0604020202020204" pitchFamily="34" charset="0"/>
                <a:cs typeface="Arial" panose="020B0604020202020204" pitchFamily="34" charset="0"/>
              </a:rPr>
              <a:t>1</a:t>
            </a:r>
          </a:p>
        </p:txBody>
      </p:sp>
      <p:cxnSp>
        <p:nvCxnSpPr>
          <p:cNvPr id="11" name="Straight Connector 10">
            <a:extLst>
              <a:ext uri="{FF2B5EF4-FFF2-40B4-BE49-F238E27FC236}">
                <a16:creationId xmlns:a16="http://schemas.microsoft.com/office/drawing/2014/main" id="{4F970F7D-A10D-1E41-ACD5-BED1535B9536}"/>
              </a:ext>
            </a:extLst>
          </p:cNvPr>
          <p:cNvCxnSpPr>
            <a:cxnSpLocks/>
          </p:cNvCxnSpPr>
          <p:nvPr/>
        </p:nvCxnSpPr>
        <p:spPr>
          <a:xfrm>
            <a:off x="4607169" y="1071198"/>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85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253701"/>
            <a:ext cx="11629551" cy="597401"/>
          </a:xfrm>
        </p:spPr>
        <p:txBody>
          <a:bodyPr>
            <a:normAutofit/>
          </a:bodyPr>
          <a:lstStyle/>
          <a:p>
            <a:pPr algn="ctr"/>
            <a:r>
              <a:rPr lang="en-US" sz="2600" dirty="0"/>
              <a:t>Co-existing with COVID-19</a:t>
            </a:r>
          </a:p>
        </p:txBody>
      </p:sp>
      <p:sp>
        <p:nvSpPr>
          <p:cNvPr id="4" name="Content Placeholder 3"/>
          <p:cNvSpPr>
            <a:spLocks noGrp="1"/>
          </p:cNvSpPr>
          <p:nvPr>
            <p:ph idx="10"/>
          </p:nvPr>
        </p:nvSpPr>
        <p:spPr>
          <a:xfrm>
            <a:off x="517742" y="3423852"/>
            <a:ext cx="11344685" cy="1412103"/>
          </a:xfrm>
        </p:spPr>
        <p:txBody>
          <a:bodyPr/>
          <a:lstStyle/>
          <a:p>
            <a:pPr marL="0" lvl="0" indent="0">
              <a:lnSpc>
                <a:spcPct val="100000"/>
              </a:lnSpc>
              <a:spcBef>
                <a:spcPts val="0"/>
              </a:spcBef>
              <a:spcAft>
                <a:spcPts val="600"/>
              </a:spcAft>
              <a:buNone/>
            </a:pPr>
            <a:r>
              <a:rPr lang="en-US" sz="2000" b="1" dirty="0">
                <a:solidFill>
                  <a:srgbClr val="003087"/>
                </a:solidFill>
              </a:rPr>
              <a:t>Cost of COVID-19 in the U.S.</a:t>
            </a:r>
            <a:endParaRPr lang="en-US" sz="2000" baseline="30000" dirty="0">
              <a:solidFill>
                <a:srgbClr val="003087"/>
              </a:solidFill>
            </a:endParaRPr>
          </a:p>
          <a:p>
            <a:pPr lvl="0">
              <a:lnSpc>
                <a:spcPct val="100000"/>
              </a:lnSpc>
              <a:spcBef>
                <a:spcPts val="300"/>
              </a:spcBef>
              <a:buBlip>
                <a:blip r:embed="rId3"/>
              </a:buBlip>
            </a:pPr>
            <a:r>
              <a:rPr lang="en-US" sz="1600" b="1" dirty="0">
                <a:solidFill>
                  <a:srgbClr val="003087"/>
                </a:solidFill>
              </a:rPr>
              <a:t>Life expectancy declined by nearly two years </a:t>
            </a:r>
            <a:r>
              <a:rPr lang="en-US" sz="1600" dirty="0"/>
              <a:t>from 2018 to 2020, the largest decline since 1943.</a:t>
            </a:r>
            <a:r>
              <a:rPr lang="en-US" sz="1600" baseline="30000" dirty="0"/>
              <a:t>2</a:t>
            </a:r>
          </a:p>
          <a:p>
            <a:pPr lvl="0">
              <a:lnSpc>
                <a:spcPct val="100000"/>
              </a:lnSpc>
              <a:spcBef>
                <a:spcPts val="300"/>
              </a:spcBef>
              <a:buBlip>
                <a:blip r:embed="rId3"/>
              </a:buBlip>
            </a:pPr>
            <a:r>
              <a:rPr lang="en-US" sz="1600" b="1" dirty="0">
                <a:solidFill>
                  <a:srgbClr val="003087"/>
                </a:solidFill>
              </a:rPr>
              <a:t>The mortality rate increased by 23% in 2020</a:t>
            </a:r>
            <a:r>
              <a:rPr lang="en-US" sz="1600" dirty="0"/>
              <a:t>, experiencing 522,000 more deaths than normally would be expected.</a:t>
            </a:r>
            <a:r>
              <a:rPr lang="en-US" sz="1600" baseline="30000" dirty="0"/>
              <a:t>2</a:t>
            </a:r>
          </a:p>
          <a:p>
            <a:pPr lvl="0">
              <a:lnSpc>
                <a:spcPct val="100000"/>
              </a:lnSpc>
              <a:spcBef>
                <a:spcPts val="300"/>
              </a:spcBef>
              <a:buBlip>
                <a:blip r:embed="rId3"/>
              </a:buBlip>
            </a:pPr>
            <a:r>
              <a:rPr lang="en-US" sz="1600" b="1" dirty="0">
                <a:solidFill>
                  <a:srgbClr val="003087"/>
                </a:solidFill>
              </a:rPr>
              <a:t>$5.7 billion</a:t>
            </a:r>
            <a:r>
              <a:rPr lang="en-US" sz="1600" dirty="0"/>
              <a:t>: Estimated cost of COVID-19 hospitalizations among unvaccinated adults from June through August 2021.</a:t>
            </a:r>
            <a:r>
              <a:rPr lang="en-US" sz="1600" baseline="30000" dirty="0"/>
              <a:t>3</a:t>
            </a:r>
          </a:p>
          <a:p>
            <a:pPr marL="0" lvl="0" indent="0">
              <a:lnSpc>
                <a:spcPct val="100000"/>
              </a:lnSpc>
              <a:spcBef>
                <a:spcPts val="0"/>
              </a:spcBef>
              <a:spcAft>
                <a:spcPts val="600"/>
              </a:spcAft>
              <a:buNone/>
            </a:pPr>
            <a:endParaRPr lang="en-US" sz="1600" dirty="0"/>
          </a:p>
          <a:p>
            <a:pPr marL="0" indent="0">
              <a:buNone/>
            </a:pPr>
            <a:endParaRPr lang="en-US" dirty="0"/>
          </a:p>
        </p:txBody>
      </p:sp>
      <p:sp>
        <p:nvSpPr>
          <p:cNvPr id="5" name="Content Placeholder 4"/>
          <p:cNvSpPr>
            <a:spLocks noGrp="1"/>
          </p:cNvSpPr>
          <p:nvPr>
            <p:ph sz="quarter" idx="12"/>
          </p:nvPr>
        </p:nvSpPr>
        <p:spPr>
          <a:xfrm>
            <a:off x="150052" y="5730762"/>
            <a:ext cx="10347260" cy="1023800"/>
          </a:xfrm>
        </p:spPr>
        <p:txBody>
          <a:bodyPr/>
          <a:lstStyle/>
          <a:p>
            <a:pPr>
              <a:spcBef>
                <a:spcPts val="300"/>
              </a:spcBef>
            </a:pPr>
            <a:r>
              <a:rPr lang="en-US" dirty="0"/>
              <a:t>1“A Detailed Study of Patients with Long-Haul COVID: An Analysis of Private Healthcare Claims,” FAIR Health Inc., June 15, 2021.</a:t>
            </a:r>
          </a:p>
          <a:p>
            <a:pPr>
              <a:spcBef>
                <a:spcPts val="300"/>
              </a:spcBef>
            </a:pPr>
            <a:r>
              <a:rPr lang="en-US" dirty="0"/>
              <a:t>2Szabo, Liz. “Black and Hispanic Americans Suffer Most in Biggest US Decline in Life Expectancy Since WWII,” Kaiser Health News, June 24, 2021.</a:t>
            </a:r>
          </a:p>
          <a:p>
            <a:pPr>
              <a:spcBef>
                <a:spcPts val="300"/>
              </a:spcBef>
            </a:pPr>
            <a:r>
              <a:rPr lang="en-US" dirty="0"/>
              <a:t>3Amin, Krutika and Cox, Cynthia. “Unvaccinated COVID-19 hospitalizations cost billions of dollars,” Health Spending Brief, Peterson-Kaiser Family Foundation Health System Tracker, Sept. 14, 2021.</a:t>
            </a:r>
          </a:p>
          <a:p>
            <a:pPr>
              <a:spcBef>
                <a:spcPts val="300"/>
              </a:spcBef>
            </a:pPr>
            <a:endParaRPr lang="en-US" dirty="0"/>
          </a:p>
        </p:txBody>
      </p:sp>
      <p:sp>
        <p:nvSpPr>
          <p:cNvPr id="6" name="Content Placeholder 5"/>
          <p:cNvSpPr>
            <a:spLocks noGrp="1"/>
          </p:cNvSpPr>
          <p:nvPr>
            <p:ph sz="quarter" idx="23"/>
          </p:nvPr>
        </p:nvSpPr>
        <p:spPr/>
        <p:txBody>
          <a:bodyPr/>
          <a:lstStyle/>
          <a:p>
            <a:endParaRPr lang="en-US" dirty="0"/>
          </a:p>
        </p:txBody>
      </p:sp>
      <p:sp>
        <p:nvSpPr>
          <p:cNvPr id="8" name="Title 2"/>
          <p:cNvSpPr txBox="1">
            <a:spLocks/>
          </p:cNvSpPr>
          <p:nvPr/>
        </p:nvSpPr>
        <p:spPr>
          <a:xfrm>
            <a:off x="540195" y="589162"/>
            <a:ext cx="11134063" cy="597401"/>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Patients and the health care field are dealing with COVID-19 and its after-effects.</a:t>
            </a:r>
            <a:endParaRPr kumimoji="0" lang="en-US" sz="16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11" name="Content Placeholder 3"/>
          <p:cNvSpPr txBox="1">
            <a:spLocks/>
          </p:cNvSpPr>
          <p:nvPr/>
        </p:nvSpPr>
        <p:spPr>
          <a:xfrm>
            <a:off x="540196" y="4879309"/>
            <a:ext cx="8057540" cy="1108670"/>
          </a:xfrm>
          <a:prstGeom prst="rect">
            <a:avLst/>
          </a:prstGeom>
        </p:spPr>
        <p:txBody>
          <a:bodyPr/>
          <a:lstStyle>
            <a:lvl1pPr marL="228600" indent="-228600" algn="l" defTabSz="914400" rtl="0" eaLnBrk="1" latinLnBrk="0" hangingPunct="1">
              <a:lnSpc>
                <a:spcPts val="3300"/>
              </a:lnSpc>
              <a:spcBef>
                <a:spcPts val="10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dirty="0">
                <a:solidFill>
                  <a:srgbClr val="003087"/>
                </a:solidFill>
              </a:rPr>
              <a:t>Hospitalization</a:t>
            </a:r>
          </a:p>
          <a:p>
            <a:pPr marL="0" indent="0">
              <a:lnSpc>
                <a:spcPct val="100000"/>
              </a:lnSpc>
              <a:spcBef>
                <a:spcPts val="300"/>
              </a:spcBef>
              <a:buNone/>
            </a:pPr>
            <a:r>
              <a:rPr lang="en-US" sz="1400" dirty="0"/>
              <a:t>The odds of death 30 days or more after initial diagnosis with COVID-19 were </a:t>
            </a:r>
            <a:r>
              <a:rPr lang="en-US" sz="1400" b="1" dirty="0">
                <a:solidFill>
                  <a:srgbClr val="003087"/>
                </a:solidFill>
              </a:rPr>
              <a:t>46 times higher</a:t>
            </a:r>
            <a:r>
              <a:rPr lang="en-US" sz="1400" dirty="0">
                <a:solidFill>
                  <a:srgbClr val="003087"/>
                </a:solidFill>
              </a:rPr>
              <a:t> </a:t>
            </a:r>
            <a:r>
              <a:rPr lang="en-US" sz="1400" dirty="0"/>
              <a:t>for patients who were hospitalized and discharged than for patients who had not been hospitalized.</a:t>
            </a:r>
            <a:r>
              <a:rPr lang="en-US" sz="1400" baseline="30000" dirty="0"/>
              <a:t>1</a:t>
            </a:r>
          </a:p>
        </p:txBody>
      </p:sp>
      <p:cxnSp>
        <p:nvCxnSpPr>
          <p:cNvPr id="9" name="Straight Connector 8">
            <a:extLst>
              <a:ext uri="{FF2B5EF4-FFF2-40B4-BE49-F238E27FC236}">
                <a16:creationId xmlns:a16="http://schemas.microsoft.com/office/drawing/2014/main" id="{C5A48FDD-7484-FC45-B00B-E55AE50ADD3A}"/>
              </a:ext>
            </a:extLst>
          </p:cNvPr>
          <p:cNvCxnSpPr>
            <a:cxnSpLocks/>
          </p:cNvCxnSpPr>
          <p:nvPr/>
        </p:nvCxnSpPr>
        <p:spPr>
          <a:xfrm>
            <a:off x="4677209" y="1186561"/>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4035783-ECB9-5C4D-BBC3-37A1DE7C6AD8}"/>
              </a:ext>
            </a:extLst>
          </p:cNvPr>
          <p:cNvPicPr>
            <a:picLocks noChangeAspect="1"/>
          </p:cNvPicPr>
          <p:nvPr/>
        </p:nvPicPr>
        <p:blipFill>
          <a:blip r:embed="rId4"/>
          <a:stretch>
            <a:fillRect/>
          </a:stretch>
        </p:blipFill>
        <p:spPr>
          <a:xfrm>
            <a:off x="1873640" y="1358675"/>
            <a:ext cx="8444720" cy="1893065"/>
          </a:xfrm>
          <a:prstGeom prst="rect">
            <a:avLst/>
          </a:prstGeom>
        </p:spPr>
      </p:pic>
    </p:spTree>
    <p:extLst>
      <p:ext uri="{BB962C8B-B14F-4D97-AF65-F5344CB8AC3E}">
        <p14:creationId xmlns:p14="http://schemas.microsoft.com/office/powerpoint/2010/main" val="381349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239633"/>
            <a:ext cx="11629551" cy="597401"/>
          </a:xfrm>
        </p:spPr>
        <p:txBody>
          <a:bodyPr>
            <a:normAutofit/>
          </a:bodyPr>
          <a:lstStyle/>
          <a:p>
            <a:pPr algn="ctr"/>
            <a:r>
              <a:rPr lang="en-US" sz="2600" dirty="0"/>
              <a:t>Co-existing with COVID-19</a:t>
            </a:r>
          </a:p>
        </p:txBody>
      </p:sp>
      <p:sp>
        <p:nvSpPr>
          <p:cNvPr id="4" name="Content Placeholder 3"/>
          <p:cNvSpPr>
            <a:spLocks noGrp="1"/>
          </p:cNvSpPr>
          <p:nvPr>
            <p:ph idx="10"/>
          </p:nvPr>
        </p:nvSpPr>
        <p:spPr>
          <a:xfrm>
            <a:off x="5776685" y="1725215"/>
            <a:ext cx="5897573" cy="3591063"/>
          </a:xfrm>
        </p:spPr>
        <p:txBody>
          <a:bodyPr/>
          <a:lstStyle/>
          <a:p>
            <a:pPr marL="0" lvl="0" indent="0">
              <a:lnSpc>
                <a:spcPct val="100000"/>
              </a:lnSpc>
              <a:spcBef>
                <a:spcPts val="0"/>
              </a:spcBef>
              <a:spcAft>
                <a:spcPts val="600"/>
              </a:spcAft>
              <a:buNone/>
            </a:pPr>
            <a:r>
              <a:rPr lang="en-US" sz="2000" b="1" dirty="0">
                <a:solidFill>
                  <a:srgbClr val="003087"/>
                </a:solidFill>
              </a:rPr>
              <a:t>State Vaccination Rates: Impact on Children</a:t>
            </a:r>
            <a:endParaRPr lang="en-US" sz="2000" baseline="30000" dirty="0">
              <a:solidFill>
                <a:srgbClr val="003087"/>
              </a:solidFill>
            </a:endParaRPr>
          </a:p>
          <a:p>
            <a:pPr lvl="0">
              <a:lnSpc>
                <a:spcPct val="100000"/>
              </a:lnSpc>
              <a:spcBef>
                <a:spcPts val="0"/>
              </a:spcBef>
              <a:spcAft>
                <a:spcPts val="600"/>
              </a:spcAft>
              <a:buBlip>
                <a:blip r:embed="rId3"/>
              </a:buBlip>
            </a:pPr>
            <a:r>
              <a:rPr lang="en-US" sz="1600" dirty="0"/>
              <a:t>In August 2021, hospitalizations for children up to age 17 </a:t>
            </a:r>
            <a:r>
              <a:rPr lang="en-US" sz="1600" b="1" dirty="0">
                <a:solidFill>
                  <a:srgbClr val="003087"/>
                </a:solidFill>
              </a:rPr>
              <a:t>were 3.7 times higher </a:t>
            </a:r>
            <a:r>
              <a:rPr lang="en-US" sz="1600" dirty="0"/>
              <a:t>in states with the lowest vaccination rates compared to states with the highest vaccination rates.</a:t>
            </a:r>
            <a:r>
              <a:rPr lang="en-US" sz="1600" baseline="30000" dirty="0"/>
              <a:t>3</a:t>
            </a:r>
          </a:p>
          <a:p>
            <a:pPr marL="0" lvl="0" indent="0">
              <a:lnSpc>
                <a:spcPct val="100000"/>
              </a:lnSpc>
              <a:spcBef>
                <a:spcPts val="0"/>
              </a:spcBef>
              <a:spcAft>
                <a:spcPts val="600"/>
              </a:spcAft>
              <a:buNone/>
            </a:pPr>
            <a:endParaRPr lang="en-US" sz="2000" dirty="0"/>
          </a:p>
          <a:p>
            <a:pPr marL="0" lvl="0" indent="0">
              <a:lnSpc>
                <a:spcPct val="100000"/>
              </a:lnSpc>
              <a:spcBef>
                <a:spcPts val="0"/>
              </a:spcBef>
              <a:spcAft>
                <a:spcPts val="600"/>
              </a:spcAft>
              <a:buNone/>
            </a:pPr>
            <a:r>
              <a:rPr lang="en-US" sz="2000" u="sng" dirty="0">
                <a:solidFill>
                  <a:srgbClr val="003087"/>
                </a:solidFill>
              </a:rPr>
              <a:t>AHA Resources</a:t>
            </a:r>
          </a:p>
          <a:p>
            <a:pPr>
              <a:lnSpc>
                <a:spcPct val="100000"/>
              </a:lnSpc>
              <a:spcBef>
                <a:spcPts val="0"/>
              </a:spcBef>
              <a:spcAft>
                <a:spcPts val="600"/>
              </a:spcAft>
            </a:pPr>
            <a:r>
              <a:rPr lang="en-US" sz="1400" b="1" dirty="0">
                <a:solidFill>
                  <a:srgbClr val="003087"/>
                </a:solidFill>
              </a:rPr>
              <a:t>Vaccine confidence resources</a:t>
            </a:r>
            <a:r>
              <a:rPr lang="en-US" sz="1400" dirty="0">
                <a:solidFill>
                  <a:srgbClr val="003087"/>
                </a:solidFill>
              </a:rPr>
              <a:t>: </a:t>
            </a:r>
            <a:r>
              <a:rPr lang="en-US" sz="1400" dirty="0"/>
              <a:t>aha.org/vaccineconfidence</a:t>
            </a:r>
          </a:p>
          <a:p>
            <a:pPr>
              <a:lnSpc>
                <a:spcPct val="100000"/>
              </a:lnSpc>
              <a:spcBef>
                <a:spcPts val="0"/>
              </a:spcBef>
              <a:spcAft>
                <a:spcPts val="600"/>
              </a:spcAft>
            </a:pPr>
            <a:r>
              <a:rPr lang="en-US" sz="1400" b="1" dirty="0">
                <a:solidFill>
                  <a:srgbClr val="003087"/>
                </a:solidFill>
              </a:rPr>
              <a:t>The Living Learning Network</a:t>
            </a:r>
            <a:r>
              <a:rPr lang="en-US" sz="1400" dirty="0"/>
              <a:t>, a peer-to-peer community learning from COVID-19 and preparing for future public health emergencies: aha.org/center/living-learning-network</a:t>
            </a:r>
          </a:p>
          <a:p>
            <a:pPr lvl="0">
              <a:lnSpc>
                <a:spcPct val="100000"/>
              </a:lnSpc>
              <a:spcBef>
                <a:spcPts val="0"/>
              </a:spcBef>
              <a:spcAft>
                <a:spcPts val="600"/>
              </a:spcAft>
              <a:buFont typeface="Wingdings" panose="05000000000000000000" pitchFamily="2" charset="2"/>
              <a:buChar char="Ø"/>
            </a:pPr>
            <a:endParaRPr lang="en-US" sz="1600" dirty="0"/>
          </a:p>
          <a:p>
            <a:pPr lvl="0">
              <a:lnSpc>
                <a:spcPct val="100000"/>
              </a:lnSpc>
              <a:spcBef>
                <a:spcPts val="0"/>
              </a:spcBef>
              <a:spcAft>
                <a:spcPts val="600"/>
              </a:spcAft>
              <a:buFont typeface="Wingdings" panose="05000000000000000000" pitchFamily="2" charset="2"/>
              <a:buChar char="Ø"/>
            </a:pPr>
            <a:endParaRPr lang="en-US" sz="1600" baseline="30000" dirty="0"/>
          </a:p>
          <a:p>
            <a:pPr marL="0" lvl="0" indent="0">
              <a:lnSpc>
                <a:spcPct val="100000"/>
              </a:lnSpc>
              <a:spcBef>
                <a:spcPts val="0"/>
              </a:spcBef>
              <a:spcAft>
                <a:spcPts val="600"/>
              </a:spcAft>
              <a:buNone/>
            </a:pPr>
            <a:endParaRPr lang="en-US" sz="1600" baseline="30000" dirty="0"/>
          </a:p>
          <a:p>
            <a:pPr marL="0" indent="0">
              <a:buNone/>
            </a:pPr>
            <a:endParaRPr lang="en-US" dirty="0"/>
          </a:p>
        </p:txBody>
      </p:sp>
      <p:sp>
        <p:nvSpPr>
          <p:cNvPr id="5" name="Content Placeholder 4"/>
          <p:cNvSpPr>
            <a:spLocks noGrp="1"/>
          </p:cNvSpPr>
          <p:nvPr>
            <p:ph sz="quarter" idx="12"/>
          </p:nvPr>
        </p:nvSpPr>
        <p:spPr>
          <a:xfrm>
            <a:off x="354865" y="5672098"/>
            <a:ext cx="9645042" cy="1008499"/>
          </a:xfrm>
        </p:spPr>
        <p:txBody>
          <a:bodyPr/>
          <a:lstStyle/>
          <a:p>
            <a:pPr>
              <a:spcBef>
                <a:spcPts val="300"/>
              </a:spcBef>
            </a:pPr>
            <a:r>
              <a:rPr lang="en-US" dirty="0"/>
              <a:t>1 Galvani, Alison et al., “Deaths and Hospitalizations Averted by Rapid U.S. Vaccination Rollout,” The Commonwealth Fund Issue Brief, July 7, 2021. https://doi.org/10.26099/wm2j-mz32.</a:t>
            </a:r>
          </a:p>
          <a:p>
            <a:pPr>
              <a:spcBef>
                <a:spcPts val="300"/>
              </a:spcBef>
            </a:pPr>
            <a:r>
              <a:rPr lang="en-US" dirty="0"/>
              <a:t>2 Scobie, Heather M. et al. “Monitoring Incidence of COVID-19 Cases, Hospitalizations, and Deaths, by Vaccination Status — 13 U.S. Jurisdictions, April 4–July 17, 2021,” CDC MMWR Morbidity and Mortality Weekly Report ePub: Sept. 10, 2021. doi: http://dx.doi.org/10.15585/mmwr.mm7037e1.</a:t>
            </a:r>
          </a:p>
          <a:p>
            <a:pPr>
              <a:spcBef>
                <a:spcPts val="300"/>
              </a:spcBef>
            </a:pPr>
            <a:r>
              <a:rPr lang="en-US" dirty="0"/>
              <a:t>3 Siegel, David A. et al. “Trends in COVID-19 Cases, Emergency Department Visits, and Hospital Admissions Among Children and Adolescents Aged 0–17 Years — United States, August 2020–August 2021,” CDC MMWR Morb Mortal Wkly Report ePub: Sept. 3, 2021. doi: http://dx.doi.org/10.15585/mmwr.mm7036e1.</a:t>
            </a:r>
          </a:p>
          <a:p>
            <a:pPr>
              <a:spcBef>
                <a:spcPts val="300"/>
              </a:spcBef>
            </a:pPr>
            <a:endParaRPr lang="en-US" dirty="0"/>
          </a:p>
        </p:txBody>
      </p:sp>
      <p:sp>
        <p:nvSpPr>
          <p:cNvPr id="6" name="Content Placeholder 5"/>
          <p:cNvSpPr>
            <a:spLocks noGrp="1"/>
          </p:cNvSpPr>
          <p:nvPr>
            <p:ph sz="quarter" idx="23"/>
          </p:nvPr>
        </p:nvSpPr>
        <p:spPr/>
        <p:txBody>
          <a:bodyPr/>
          <a:lstStyle/>
          <a:p>
            <a:endParaRPr lang="en-US" dirty="0"/>
          </a:p>
        </p:txBody>
      </p:sp>
      <p:sp>
        <p:nvSpPr>
          <p:cNvPr id="8" name="Title 2"/>
          <p:cNvSpPr txBox="1">
            <a:spLocks/>
          </p:cNvSpPr>
          <p:nvPr/>
        </p:nvSpPr>
        <p:spPr>
          <a:xfrm>
            <a:off x="540195" y="561113"/>
            <a:ext cx="11134063" cy="597401"/>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COVID-19 vaccines play a critical role in creating a safe environment for all.</a:t>
            </a:r>
            <a:endParaRPr kumimoji="0" lang="en-US" sz="11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11" name="Content Placeholder 3"/>
          <p:cNvSpPr txBox="1">
            <a:spLocks/>
          </p:cNvSpPr>
          <p:nvPr/>
        </p:nvSpPr>
        <p:spPr>
          <a:xfrm>
            <a:off x="895377" y="1849328"/>
            <a:ext cx="4116014" cy="3591063"/>
          </a:xfrm>
          <a:prstGeom prst="rect">
            <a:avLst/>
          </a:prstGeom>
        </p:spPr>
        <p:txBody>
          <a:bodyPr/>
          <a:lstStyle>
            <a:lvl1pPr marL="228600" indent="-228600" algn="l" defTabSz="914400" rtl="0" eaLnBrk="1" latinLnBrk="0" hangingPunct="1">
              <a:lnSpc>
                <a:spcPts val="3300"/>
              </a:lnSpc>
              <a:spcBef>
                <a:spcPts val="10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dirty="0">
                <a:solidFill>
                  <a:srgbClr val="003087"/>
                </a:solidFill>
              </a:rPr>
              <a:t>Compared with vaccinated adults, unvaccinated adults have:</a:t>
            </a:r>
            <a:r>
              <a:rPr lang="en-US" sz="1800" baseline="30000" dirty="0">
                <a:solidFill>
                  <a:srgbClr val="003087"/>
                </a:solidFill>
              </a:rPr>
              <a:t>2</a:t>
            </a:r>
          </a:p>
          <a:p>
            <a:pPr marL="0" indent="0">
              <a:lnSpc>
                <a:spcPct val="100000"/>
              </a:lnSpc>
              <a:spcBef>
                <a:spcPts val="0"/>
              </a:spcBef>
              <a:spcAft>
                <a:spcPts val="600"/>
              </a:spcAft>
              <a:buNone/>
            </a:pPr>
            <a:endParaRPr lang="en-US" sz="1600" baseline="30000" dirty="0"/>
          </a:p>
          <a:p>
            <a:pPr marL="0" indent="0">
              <a:lnSpc>
                <a:spcPct val="100000"/>
              </a:lnSpc>
              <a:spcBef>
                <a:spcPts val="0"/>
              </a:spcBef>
              <a:spcAft>
                <a:spcPts val="600"/>
              </a:spcAft>
              <a:buNone/>
            </a:pPr>
            <a:endParaRPr lang="en-US" sz="1600" baseline="30000" dirty="0"/>
          </a:p>
          <a:p>
            <a:pPr marL="0" indent="0">
              <a:lnSpc>
                <a:spcPct val="100000"/>
              </a:lnSpc>
              <a:spcBef>
                <a:spcPts val="0"/>
              </a:spcBef>
              <a:spcAft>
                <a:spcPts val="600"/>
              </a:spcAft>
              <a:buNone/>
            </a:pPr>
            <a:endParaRPr lang="en-US" sz="1600" baseline="30000" dirty="0"/>
          </a:p>
          <a:p>
            <a:pPr marL="0" indent="0">
              <a:lnSpc>
                <a:spcPct val="100000"/>
              </a:lnSpc>
              <a:spcBef>
                <a:spcPts val="0"/>
              </a:spcBef>
              <a:spcAft>
                <a:spcPts val="600"/>
              </a:spcAft>
              <a:buNone/>
            </a:pPr>
            <a:endParaRPr lang="en-US" sz="1600" baseline="30000" dirty="0"/>
          </a:p>
          <a:p>
            <a:pPr marL="0" indent="0">
              <a:lnSpc>
                <a:spcPct val="100000"/>
              </a:lnSpc>
              <a:spcBef>
                <a:spcPts val="0"/>
              </a:spcBef>
              <a:spcAft>
                <a:spcPts val="600"/>
              </a:spcAft>
              <a:buNone/>
            </a:pPr>
            <a:endParaRPr lang="en-US" sz="1600" baseline="30000" dirty="0"/>
          </a:p>
          <a:p>
            <a:pPr marL="0" indent="0">
              <a:lnSpc>
                <a:spcPct val="100000"/>
              </a:lnSpc>
              <a:spcBef>
                <a:spcPts val="0"/>
              </a:spcBef>
              <a:spcAft>
                <a:spcPts val="600"/>
              </a:spcAft>
              <a:buNone/>
            </a:pPr>
            <a:endParaRPr lang="en-US" sz="1600" baseline="30000" dirty="0"/>
          </a:p>
          <a:p>
            <a:pPr marL="0" indent="0">
              <a:lnSpc>
                <a:spcPct val="100000"/>
              </a:lnSpc>
              <a:spcBef>
                <a:spcPts val="0"/>
              </a:spcBef>
              <a:spcAft>
                <a:spcPts val="600"/>
              </a:spcAft>
              <a:buNone/>
            </a:pPr>
            <a:r>
              <a:rPr lang="en-US" sz="1400" dirty="0"/>
              <a:t>Without a vaccination program, by the end of June 2021 there would have been approximately </a:t>
            </a:r>
            <a:r>
              <a:rPr lang="en-US" sz="1400" b="1" dirty="0">
                <a:solidFill>
                  <a:srgbClr val="003087"/>
                </a:solidFill>
              </a:rPr>
              <a:t>279,000 additional deaths </a:t>
            </a:r>
            <a:r>
              <a:rPr lang="en-US" sz="1400" dirty="0"/>
              <a:t>and as many as </a:t>
            </a:r>
            <a:r>
              <a:rPr lang="en-US" sz="1400" b="1" dirty="0">
                <a:solidFill>
                  <a:srgbClr val="003087"/>
                </a:solidFill>
              </a:rPr>
              <a:t>1.25 million additional hospitalizations</a:t>
            </a:r>
            <a:r>
              <a:rPr lang="en-US" sz="1400" dirty="0"/>
              <a:t>.</a:t>
            </a:r>
            <a:r>
              <a:rPr lang="en-US" sz="1400" baseline="30000" dirty="0"/>
              <a:t>1</a:t>
            </a:r>
            <a:endParaRPr lang="en-US" sz="2400" baseline="30000" dirty="0"/>
          </a:p>
        </p:txBody>
      </p:sp>
      <p:cxnSp>
        <p:nvCxnSpPr>
          <p:cNvPr id="9" name="Straight Connector 8">
            <a:extLst>
              <a:ext uri="{FF2B5EF4-FFF2-40B4-BE49-F238E27FC236}">
                <a16:creationId xmlns:a16="http://schemas.microsoft.com/office/drawing/2014/main" id="{F131BBFA-753E-F946-BA5D-F486CCCB3758}"/>
              </a:ext>
            </a:extLst>
          </p:cNvPr>
          <p:cNvCxnSpPr>
            <a:cxnSpLocks/>
          </p:cNvCxnSpPr>
          <p:nvPr/>
        </p:nvCxnSpPr>
        <p:spPr>
          <a:xfrm>
            <a:off x="4607169" y="1158513"/>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DDB5858-EA12-F946-8CB8-08AEBA56B05D}"/>
              </a:ext>
            </a:extLst>
          </p:cNvPr>
          <p:cNvPicPr>
            <a:picLocks noChangeAspect="1"/>
          </p:cNvPicPr>
          <p:nvPr/>
        </p:nvPicPr>
        <p:blipFill>
          <a:blip r:embed="rId4"/>
          <a:stretch>
            <a:fillRect/>
          </a:stretch>
        </p:blipFill>
        <p:spPr>
          <a:xfrm>
            <a:off x="1128911" y="2721267"/>
            <a:ext cx="3648945" cy="923592"/>
          </a:xfrm>
          <a:prstGeom prst="rect">
            <a:avLst/>
          </a:prstGeom>
        </p:spPr>
      </p:pic>
      <p:sp>
        <p:nvSpPr>
          <p:cNvPr id="15" name="Rectangle 14">
            <a:extLst>
              <a:ext uri="{FF2B5EF4-FFF2-40B4-BE49-F238E27FC236}">
                <a16:creationId xmlns:a16="http://schemas.microsoft.com/office/drawing/2014/main" id="{B3DBE5BD-B81B-E04E-B55E-D39198437AE8}"/>
              </a:ext>
            </a:extLst>
          </p:cNvPr>
          <p:cNvSpPr/>
          <p:nvPr/>
        </p:nvSpPr>
        <p:spPr>
          <a:xfrm>
            <a:off x="504326" y="1607878"/>
            <a:ext cx="4922483" cy="3497519"/>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711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42684"/>
            <a:ext cx="11629551" cy="597401"/>
          </a:xfrm>
        </p:spPr>
        <p:txBody>
          <a:bodyPr>
            <a:normAutofit/>
          </a:bodyPr>
          <a:lstStyle/>
          <a:p>
            <a:pPr algn="ctr"/>
            <a:r>
              <a:rPr lang="en-US" sz="2600" dirty="0"/>
              <a:t>Workforce</a:t>
            </a:r>
          </a:p>
        </p:txBody>
      </p:sp>
      <p:sp>
        <p:nvSpPr>
          <p:cNvPr id="4" name="Content Placeholder 3"/>
          <p:cNvSpPr>
            <a:spLocks noGrp="1"/>
          </p:cNvSpPr>
          <p:nvPr>
            <p:ph idx="10"/>
          </p:nvPr>
        </p:nvSpPr>
        <p:spPr>
          <a:xfrm>
            <a:off x="515998" y="5001629"/>
            <a:ext cx="7733734" cy="763409"/>
          </a:xfrm>
        </p:spPr>
        <p:txBody>
          <a:bodyPr/>
          <a:lstStyle/>
          <a:p>
            <a:pPr marL="0" lvl="0" indent="0">
              <a:lnSpc>
                <a:spcPct val="100000"/>
              </a:lnSpc>
              <a:spcBef>
                <a:spcPts val="0"/>
              </a:spcBef>
              <a:spcAft>
                <a:spcPts val="600"/>
              </a:spcAft>
              <a:buNone/>
            </a:pPr>
            <a:r>
              <a:rPr lang="en-US" sz="2000" u="sng" dirty="0">
                <a:solidFill>
                  <a:srgbClr val="003087"/>
                </a:solidFill>
              </a:rPr>
              <a:t>AHA Resources</a:t>
            </a:r>
            <a:endParaRPr lang="en-US" sz="1800" u="sng" dirty="0">
              <a:solidFill>
                <a:srgbClr val="003087"/>
              </a:solidFill>
            </a:endParaRPr>
          </a:p>
          <a:p>
            <a:pPr>
              <a:lnSpc>
                <a:spcPct val="100000"/>
              </a:lnSpc>
              <a:spcBef>
                <a:spcPts val="0"/>
              </a:spcBef>
              <a:spcAft>
                <a:spcPts val="600"/>
              </a:spcAft>
            </a:pPr>
            <a:r>
              <a:rPr lang="en-US" sz="1400" b="1" dirty="0">
                <a:solidFill>
                  <a:srgbClr val="003087"/>
                </a:solidFill>
              </a:rPr>
              <a:t>AHA Physician Alliance Be Well initiative: </a:t>
            </a:r>
            <a:r>
              <a:rPr lang="en-US" sz="1400" dirty="0" err="1"/>
              <a:t>aha.org</a:t>
            </a:r>
            <a:r>
              <a:rPr lang="en-US" sz="1400" dirty="0"/>
              <a:t>/physician-alliance-be-well</a:t>
            </a:r>
            <a:endParaRPr lang="en-US" sz="1400" baseline="30000" dirty="0"/>
          </a:p>
          <a:p>
            <a:pPr marL="0" indent="0">
              <a:buNone/>
            </a:pPr>
            <a:endParaRPr lang="en-US" dirty="0"/>
          </a:p>
        </p:txBody>
      </p:sp>
      <p:sp>
        <p:nvSpPr>
          <p:cNvPr id="5" name="Content Placeholder 4"/>
          <p:cNvSpPr>
            <a:spLocks noGrp="1"/>
          </p:cNvSpPr>
          <p:nvPr>
            <p:ph sz="quarter" idx="12"/>
          </p:nvPr>
        </p:nvSpPr>
        <p:spPr>
          <a:xfrm>
            <a:off x="97536" y="5632735"/>
            <a:ext cx="10418539" cy="1194979"/>
          </a:xfrm>
        </p:spPr>
        <p:txBody>
          <a:bodyPr/>
          <a:lstStyle/>
          <a:p>
            <a:pPr>
              <a:spcBef>
                <a:spcPts val="300"/>
              </a:spcBef>
            </a:pPr>
            <a:r>
              <a:rPr lang="en-US" dirty="0"/>
              <a:t>1Kirzinger, Ashley et al. “KFF/The Washington Post Frontline Health Care Workers Survey,” Kaiser Family Foundation, April 6, 2021.</a:t>
            </a:r>
          </a:p>
          <a:p>
            <a:pPr>
              <a:spcBef>
                <a:spcPts val="300"/>
              </a:spcBef>
            </a:pPr>
            <a:r>
              <a:rPr lang="en-US" dirty="0"/>
              <a:t>2“AONL COVID-19 Longitudinal Study Report: Nurse Leaders’ Top Challenges and Areas for Needed Support, July 2020 to August 2021,” American Organization for Nursing Leadership</a:t>
            </a:r>
          </a:p>
          <a:p>
            <a:pPr>
              <a:spcBef>
                <a:spcPts val="300"/>
              </a:spcBef>
            </a:pPr>
            <a:r>
              <a:rPr lang="en-US" dirty="0"/>
              <a:t>and Joslin Marketing, August 26, 2021.</a:t>
            </a:r>
          </a:p>
          <a:p>
            <a:pPr>
              <a:spcBef>
                <a:spcPts val="300"/>
              </a:spcBef>
            </a:pPr>
            <a:r>
              <a:rPr lang="en-US" dirty="0"/>
              <a:t>3“The Physicians Foundation 2021 Physician Survey, COVID-19 Impact Edition: A Year Later,” The Physicians Foundation, 2021. Available at https://physiciansfoundation.org/physician-andpatient-</a:t>
            </a:r>
          </a:p>
          <a:p>
            <a:pPr>
              <a:spcBef>
                <a:spcPts val="300"/>
              </a:spcBef>
            </a:pPr>
            <a:r>
              <a:rPr lang="en-US" dirty="0"/>
              <a:t>surveys/the-physicians-foundation-2021-physician-survey.</a:t>
            </a:r>
          </a:p>
          <a:p>
            <a:pPr>
              <a:spcBef>
                <a:spcPts val="300"/>
              </a:spcBef>
            </a:pPr>
            <a:endParaRPr lang="en-US" dirty="0"/>
          </a:p>
        </p:txBody>
      </p:sp>
      <p:sp>
        <p:nvSpPr>
          <p:cNvPr id="6" name="Content Placeholder 5"/>
          <p:cNvSpPr>
            <a:spLocks noGrp="1"/>
          </p:cNvSpPr>
          <p:nvPr>
            <p:ph sz="quarter" idx="23"/>
          </p:nvPr>
        </p:nvSpPr>
        <p:spPr/>
        <p:txBody>
          <a:bodyPr/>
          <a:lstStyle/>
          <a:p>
            <a:endParaRPr lang="en-US" dirty="0"/>
          </a:p>
        </p:txBody>
      </p:sp>
      <p:sp>
        <p:nvSpPr>
          <p:cNvPr id="8" name="Title 2"/>
          <p:cNvSpPr txBox="1">
            <a:spLocks/>
          </p:cNvSpPr>
          <p:nvPr/>
        </p:nvSpPr>
        <p:spPr>
          <a:xfrm>
            <a:off x="354865" y="378142"/>
            <a:ext cx="11507563" cy="597401"/>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The pandemic has exacerbated burnout and related mental health challenges facing the health care workforce.</a:t>
            </a:r>
            <a:endParaRPr kumimoji="0" lang="en-US" sz="11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11" name="Content Placeholder 3"/>
          <p:cNvSpPr txBox="1">
            <a:spLocks/>
          </p:cNvSpPr>
          <p:nvPr/>
        </p:nvSpPr>
        <p:spPr>
          <a:xfrm>
            <a:off x="629877" y="2049742"/>
            <a:ext cx="5453423" cy="533086"/>
          </a:xfrm>
          <a:prstGeom prst="rect">
            <a:avLst/>
          </a:prstGeom>
        </p:spPr>
        <p:txBody>
          <a:bodyPr/>
          <a:lstStyle>
            <a:lvl1pPr marL="228600" indent="-228600" algn="l" defTabSz="914400" rtl="0" eaLnBrk="1" latinLnBrk="0" hangingPunct="1">
              <a:lnSpc>
                <a:spcPts val="3300"/>
              </a:lnSpc>
              <a:spcBef>
                <a:spcPts val="10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1200"/>
              </a:spcBef>
              <a:spcAft>
                <a:spcPts val="600"/>
              </a:spcAft>
              <a:buNone/>
            </a:pPr>
            <a:r>
              <a:rPr lang="en-US" sz="1800" b="1" dirty="0">
                <a:solidFill>
                  <a:srgbClr val="003087"/>
                </a:solidFill>
              </a:rPr>
              <a:t>Nurse Leaders’ Self-reported Emotional Health</a:t>
            </a:r>
            <a:r>
              <a:rPr lang="en-US" sz="1800" baseline="30000" dirty="0">
                <a:solidFill>
                  <a:srgbClr val="003087"/>
                </a:solidFill>
              </a:rPr>
              <a:t>2</a:t>
            </a:r>
            <a:endParaRPr kumimoji="0" lang="en-US" sz="1800" u="none" strike="noStrike" kern="1200" cap="none" spc="0" normalizeH="0" baseline="30000" noProof="0" dirty="0">
              <a:ln>
                <a:noFill/>
              </a:ln>
              <a:solidFill>
                <a:srgbClr val="003087"/>
              </a:solidFill>
              <a:effectLst/>
              <a:uLnTx/>
              <a:uFillTx/>
            </a:endParaRPr>
          </a:p>
        </p:txBody>
      </p:sp>
      <p:sp>
        <p:nvSpPr>
          <p:cNvPr id="13" name="Content Placeholder 3"/>
          <p:cNvSpPr>
            <a:spLocks noGrp="1"/>
          </p:cNvSpPr>
          <p:nvPr>
            <p:ph idx="10"/>
          </p:nvPr>
        </p:nvSpPr>
        <p:spPr>
          <a:xfrm>
            <a:off x="6946897" y="2041280"/>
            <a:ext cx="4397797" cy="941371"/>
          </a:xfrm>
        </p:spPr>
        <p:txBody>
          <a:bodyPr/>
          <a:lstStyle/>
          <a:p>
            <a:pPr marL="0" lvl="0" indent="0" algn="ctr">
              <a:lnSpc>
                <a:spcPct val="100000"/>
              </a:lnSpc>
              <a:spcBef>
                <a:spcPts val="0"/>
              </a:spcBef>
              <a:spcAft>
                <a:spcPts val="600"/>
              </a:spcAft>
              <a:buNone/>
            </a:pPr>
            <a:r>
              <a:rPr lang="en-US" sz="1800" b="1" dirty="0">
                <a:solidFill>
                  <a:srgbClr val="003087"/>
                </a:solidFill>
              </a:rPr>
              <a:t>Physicians Frequently Experiencing Feelings of Burnout</a:t>
            </a:r>
            <a:r>
              <a:rPr lang="en-US" sz="1800" baseline="30000" dirty="0">
                <a:solidFill>
                  <a:srgbClr val="003087"/>
                </a:solidFill>
              </a:rPr>
              <a:t>3</a:t>
            </a:r>
          </a:p>
        </p:txBody>
      </p:sp>
      <p:cxnSp>
        <p:nvCxnSpPr>
          <p:cNvPr id="12" name="Straight Connector 11">
            <a:extLst>
              <a:ext uri="{FF2B5EF4-FFF2-40B4-BE49-F238E27FC236}">
                <a16:creationId xmlns:a16="http://schemas.microsoft.com/office/drawing/2014/main" id="{B5161862-BFA4-B443-8533-5C78F13572F3}"/>
              </a:ext>
            </a:extLst>
          </p:cNvPr>
          <p:cNvCxnSpPr>
            <a:cxnSpLocks/>
          </p:cNvCxnSpPr>
          <p:nvPr/>
        </p:nvCxnSpPr>
        <p:spPr>
          <a:xfrm>
            <a:off x="4607169" y="947406"/>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D7F619-2915-B04D-A44A-8CBCB21DBCE8}"/>
              </a:ext>
            </a:extLst>
          </p:cNvPr>
          <p:cNvSpPr txBox="1"/>
          <p:nvPr/>
        </p:nvSpPr>
        <p:spPr>
          <a:xfrm>
            <a:off x="755331" y="1133827"/>
            <a:ext cx="10851707" cy="677108"/>
          </a:xfrm>
          <a:prstGeom prst="rect">
            <a:avLst/>
          </a:prstGeom>
          <a:noFill/>
        </p:spPr>
        <p:txBody>
          <a:bodyPr wrap="square">
            <a:spAutoFit/>
          </a:bodyPr>
          <a:lstStyle/>
          <a:p>
            <a:pPr marL="0" lvl="0" indent="0" algn="ctr">
              <a:lnSpc>
                <a:spcPct val="100000"/>
              </a:lnSpc>
              <a:spcBef>
                <a:spcPts val="0"/>
              </a:spcBef>
              <a:buNone/>
            </a:pPr>
            <a:r>
              <a:rPr lang="en-US" sz="2000" b="1" dirty="0">
                <a:solidFill>
                  <a:srgbClr val="003087"/>
                </a:solidFill>
                <a:latin typeface="Arial" panose="020B0604020202020204" pitchFamily="34" charset="0"/>
                <a:cs typeface="Arial" panose="020B0604020202020204" pitchFamily="34" charset="0"/>
              </a:rPr>
              <a:t>Front-line Health Care Workers</a:t>
            </a:r>
            <a:endParaRPr kumimoji="0" lang="en-US" sz="2000" b="0" i="0" u="none" strike="noStrike" kern="1200" cap="none" spc="0" normalizeH="0" baseline="30000" noProof="0" dirty="0">
              <a:ln>
                <a:noFill/>
              </a:ln>
              <a:solidFill>
                <a:srgbClr val="003087"/>
              </a:solidFill>
              <a:effectLst/>
              <a:uLnTx/>
              <a:uFillTx/>
              <a:latin typeface="Arial" panose="020B0604020202020204" pitchFamily="34" charset="0"/>
              <a:cs typeface="Arial" panose="020B0604020202020204" pitchFamily="34" charset="0"/>
            </a:endParaRPr>
          </a:p>
          <a:p>
            <a:pPr lvl="0">
              <a:lnSpc>
                <a:spcPct val="100000"/>
              </a:lnSpc>
              <a:spcBef>
                <a:spcPts val="0"/>
              </a:spcBef>
              <a:spcAft>
                <a:spcPts val="600"/>
              </a:spcAft>
            </a:pPr>
            <a:r>
              <a:rPr lang="en-US" sz="1800" b="1" dirty="0">
                <a:solidFill>
                  <a:srgbClr val="003087"/>
                </a:solidFill>
                <a:latin typeface="Arial" panose="020B0604020202020204" pitchFamily="34" charset="0"/>
                <a:cs typeface="Arial" panose="020B0604020202020204" pitchFamily="34" charset="0"/>
              </a:rPr>
              <a:t>  62% </a:t>
            </a:r>
            <a:r>
              <a:rPr lang="en-US" sz="1800" dirty="0">
                <a:solidFill>
                  <a:prstClr val="black">
                    <a:lumMod val="65000"/>
                    <a:lumOff val="35000"/>
                  </a:prstClr>
                </a:solidFill>
                <a:latin typeface="Arial" panose="020B0604020202020204" pitchFamily="34" charset="0"/>
                <a:cs typeface="Arial" panose="020B0604020202020204" pitchFamily="34" charset="0"/>
              </a:rPr>
              <a:t>report that worry or stress related to the pandemic has a negative impact on their mental health.</a:t>
            </a:r>
            <a:r>
              <a:rPr lang="en-US" sz="1800" baseline="30000" dirty="0">
                <a:solidFill>
                  <a:prstClr val="black">
                    <a:lumMod val="65000"/>
                    <a:lumOff val="35000"/>
                  </a:prstClr>
                </a:solidFill>
                <a:latin typeface="Arial" panose="020B0604020202020204" pitchFamily="34" charset="0"/>
                <a:cs typeface="Arial" panose="020B0604020202020204" pitchFamily="34" charset="0"/>
              </a:rPr>
              <a:t>1</a:t>
            </a:r>
            <a:endParaRPr lang="en-US" sz="1800" b="1" dirty="0">
              <a:solidFill>
                <a:prstClr val="black">
                  <a:lumMod val="65000"/>
                  <a:lumOff val="35000"/>
                </a:prst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6B7FAC6-F72B-914A-8C26-39C4980621CB}"/>
              </a:ext>
            </a:extLst>
          </p:cNvPr>
          <p:cNvPicPr>
            <a:picLocks noChangeAspect="1"/>
          </p:cNvPicPr>
          <p:nvPr/>
        </p:nvPicPr>
        <p:blipFill>
          <a:blip r:embed="rId3"/>
          <a:stretch>
            <a:fillRect/>
          </a:stretch>
        </p:blipFill>
        <p:spPr>
          <a:xfrm>
            <a:off x="7761073" y="2828651"/>
            <a:ext cx="2755002" cy="1963078"/>
          </a:xfrm>
          <a:prstGeom prst="rect">
            <a:avLst/>
          </a:prstGeom>
        </p:spPr>
      </p:pic>
      <p:sp>
        <p:nvSpPr>
          <p:cNvPr id="15" name="Rectangle 14">
            <a:extLst>
              <a:ext uri="{FF2B5EF4-FFF2-40B4-BE49-F238E27FC236}">
                <a16:creationId xmlns:a16="http://schemas.microsoft.com/office/drawing/2014/main" id="{E7C86155-06FE-8C40-835A-29AFCA8DAE76}"/>
              </a:ext>
            </a:extLst>
          </p:cNvPr>
          <p:cNvSpPr/>
          <p:nvPr/>
        </p:nvSpPr>
        <p:spPr>
          <a:xfrm>
            <a:off x="6684555" y="1969220"/>
            <a:ext cx="4922483" cy="3077846"/>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15C1EA-D69B-D04B-B45A-E8F286D83D4D}"/>
              </a:ext>
            </a:extLst>
          </p:cNvPr>
          <p:cNvSpPr/>
          <p:nvPr/>
        </p:nvSpPr>
        <p:spPr>
          <a:xfrm>
            <a:off x="515997" y="1969220"/>
            <a:ext cx="5637617" cy="2866540"/>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4C5ACC2-9D86-FD4C-BB9A-F04419A1DC65}"/>
              </a:ext>
            </a:extLst>
          </p:cNvPr>
          <p:cNvPicPr>
            <a:picLocks noChangeAspect="1"/>
          </p:cNvPicPr>
          <p:nvPr/>
        </p:nvPicPr>
        <p:blipFill>
          <a:blip r:embed="rId4"/>
          <a:stretch>
            <a:fillRect/>
          </a:stretch>
        </p:blipFill>
        <p:spPr>
          <a:xfrm>
            <a:off x="914081" y="2489107"/>
            <a:ext cx="4879814" cy="2175339"/>
          </a:xfrm>
          <a:prstGeom prst="rect">
            <a:avLst/>
          </a:prstGeom>
        </p:spPr>
      </p:pic>
    </p:spTree>
    <p:extLst>
      <p:ext uri="{BB962C8B-B14F-4D97-AF65-F5344CB8AC3E}">
        <p14:creationId xmlns:p14="http://schemas.microsoft.com/office/powerpoint/2010/main" val="388185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16398"/>
            <a:ext cx="11629551" cy="597401"/>
          </a:xfrm>
        </p:spPr>
        <p:txBody>
          <a:bodyPr>
            <a:normAutofit/>
          </a:bodyPr>
          <a:lstStyle/>
          <a:p>
            <a:pPr algn="ctr"/>
            <a:r>
              <a:rPr lang="en-US" sz="2600" dirty="0"/>
              <a:t>Workforce</a:t>
            </a:r>
          </a:p>
        </p:txBody>
      </p:sp>
      <p:sp>
        <p:nvSpPr>
          <p:cNvPr id="4" name="Content Placeholder 3"/>
          <p:cNvSpPr>
            <a:spLocks noGrp="1"/>
          </p:cNvSpPr>
          <p:nvPr>
            <p:ph idx="10"/>
          </p:nvPr>
        </p:nvSpPr>
        <p:spPr>
          <a:xfrm>
            <a:off x="5767690" y="1382339"/>
            <a:ext cx="6342311" cy="3591063"/>
          </a:xfrm>
        </p:spPr>
        <p:txBody>
          <a:bodyPr/>
          <a:lstStyle/>
          <a:p>
            <a:pPr marL="0" lvl="0" indent="0">
              <a:lnSpc>
                <a:spcPct val="100000"/>
              </a:lnSpc>
              <a:spcBef>
                <a:spcPts val="0"/>
              </a:spcBef>
              <a:spcAft>
                <a:spcPts val="600"/>
              </a:spcAft>
              <a:buNone/>
            </a:pPr>
            <a:r>
              <a:rPr lang="en-US" sz="2000" b="1" dirty="0">
                <a:solidFill>
                  <a:srgbClr val="003087"/>
                </a:solidFill>
              </a:rPr>
              <a:t>Nursing Shortages</a:t>
            </a:r>
          </a:p>
          <a:p>
            <a:pPr lvl="0">
              <a:lnSpc>
                <a:spcPct val="100000"/>
              </a:lnSpc>
              <a:spcBef>
                <a:spcPts val="0"/>
              </a:spcBef>
              <a:spcAft>
                <a:spcPts val="600"/>
              </a:spcAft>
              <a:buBlip>
                <a:blip r:embed="rId3"/>
              </a:buBlip>
            </a:pPr>
            <a:r>
              <a:rPr lang="en-US" sz="1600" b="1" dirty="0">
                <a:solidFill>
                  <a:srgbClr val="003087"/>
                </a:solidFill>
              </a:rPr>
              <a:t>90% </a:t>
            </a:r>
            <a:r>
              <a:rPr lang="en-US" sz="1600" dirty="0"/>
              <a:t>of nurse leaders expect a nursing shortage post-pandemic.</a:t>
            </a:r>
            <a:r>
              <a:rPr lang="en-US" sz="1600" baseline="30000" dirty="0"/>
              <a:t>2</a:t>
            </a:r>
          </a:p>
          <a:p>
            <a:pPr lvl="0">
              <a:lnSpc>
                <a:spcPct val="100000"/>
              </a:lnSpc>
              <a:spcBef>
                <a:spcPts val="0"/>
              </a:spcBef>
              <a:spcAft>
                <a:spcPts val="600"/>
              </a:spcAft>
              <a:buBlip>
                <a:blip r:embed="rId3"/>
              </a:buBlip>
            </a:pPr>
            <a:r>
              <a:rPr lang="en-US" sz="1600" dirty="0"/>
              <a:t>Nursing vacancy rate in hospitals</a:t>
            </a:r>
            <a:r>
              <a:rPr lang="en-US" sz="1600" baseline="30000" dirty="0"/>
              <a:t>3</a:t>
            </a:r>
          </a:p>
          <a:p>
            <a:pPr lvl="1">
              <a:lnSpc>
                <a:spcPct val="100000"/>
              </a:lnSpc>
              <a:spcBef>
                <a:spcPts val="0"/>
              </a:spcBef>
              <a:spcAft>
                <a:spcPts val="600"/>
              </a:spcAft>
            </a:pPr>
            <a:r>
              <a:rPr lang="en-US" sz="1600" dirty="0"/>
              <a:t>2021 average: </a:t>
            </a:r>
            <a:r>
              <a:rPr lang="en-US" sz="1600" b="1" dirty="0">
                <a:solidFill>
                  <a:srgbClr val="003087"/>
                </a:solidFill>
              </a:rPr>
              <a:t>10%</a:t>
            </a:r>
          </a:p>
          <a:p>
            <a:pPr lvl="1">
              <a:lnSpc>
                <a:spcPct val="100000"/>
              </a:lnSpc>
              <a:spcBef>
                <a:spcPts val="0"/>
              </a:spcBef>
              <a:spcAft>
                <a:spcPts val="600"/>
              </a:spcAft>
            </a:pPr>
            <a:r>
              <a:rPr lang="en-US" sz="1600" dirty="0"/>
              <a:t>Average time for a hospital to hire an experience RN, regardless of specialty: </a:t>
            </a:r>
            <a:r>
              <a:rPr lang="en-US" sz="1600" b="1" dirty="0">
                <a:solidFill>
                  <a:srgbClr val="003087"/>
                </a:solidFill>
              </a:rPr>
              <a:t>89 days</a:t>
            </a:r>
            <a:endParaRPr lang="en-US" sz="2000" dirty="0"/>
          </a:p>
          <a:p>
            <a:pPr marL="0" lvl="0" indent="0">
              <a:lnSpc>
                <a:spcPct val="100000"/>
              </a:lnSpc>
              <a:spcBef>
                <a:spcPts val="1200"/>
              </a:spcBef>
              <a:spcAft>
                <a:spcPts val="600"/>
              </a:spcAft>
              <a:buNone/>
            </a:pPr>
            <a:r>
              <a:rPr lang="en-US" sz="2000" u="sng" dirty="0">
                <a:solidFill>
                  <a:srgbClr val="003087"/>
                </a:solidFill>
              </a:rPr>
              <a:t>AHA Resources</a:t>
            </a:r>
          </a:p>
          <a:p>
            <a:pPr>
              <a:lnSpc>
                <a:spcPct val="100000"/>
              </a:lnSpc>
              <a:spcBef>
                <a:spcPts val="0"/>
              </a:spcBef>
              <a:spcAft>
                <a:spcPts val="600"/>
              </a:spcAft>
            </a:pPr>
            <a:r>
              <a:rPr lang="en-US" sz="1400" b="1" dirty="0">
                <a:solidFill>
                  <a:srgbClr val="003087"/>
                </a:solidFill>
              </a:rPr>
              <a:t>AHA’s workforce agenda and resources: </a:t>
            </a:r>
            <a:r>
              <a:rPr lang="en-US" sz="1400" dirty="0"/>
              <a:t>aha.org/workforce</a:t>
            </a:r>
          </a:p>
        </p:txBody>
      </p:sp>
      <p:sp>
        <p:nvSpPr>
          <p:cNvPr id="5" name="Content Placeholder 4"/>
          <p:cNvSpPr>
            <a:spLocks noGrp="1"/>
          </p:cNvSpPr>
          <p:nvPr>
            <p:ph sz="quarter" idx="12"/>
          </p:nvPr>
        </p:nvSpPr>
        <p:spPr>
          <a:xfrm>
            <a:off x="175365" y="5620045"/>
            <a:ext cx="9895562" cy="1146710"/>
          </a:xfrm>
        </p:spPr>
        <p:txBody>
          <a:bodyPr/>
          <a:lstStyle/>
          <a:p>
            <a:pPr>
              <a:spcBef>
                <a:spcPts val="300"/>
              </a:spcBef>
            </a:pPr>
            <a:r>
              <a:rPr lang="en-US" dirty="0"/>
              <a:t>1“2021 Provider Health IT &amp; Corporate Services Trends,” </a:t>
            </a:r>
            <a:r>
              <a:rPr lang="en-US" dirty="0" err="1"/>
              <a:t>Guidehouse</a:t>
            </a:r>
            <a:r>
              <a:rPr lang="en-US" dirty="0"/>
              <a:t> Center for Health Insights analysis of an executive survey conducted by Healthcare Financial Management Association, May 26, 2021, https://guidehouse.com/insights/healthcare/2021/2021-provider-health-it-corp-svcssurvey.</a:t>
            </a:r>
          </a:p>
          <a:p>
            <a:pPr>
              <a:spcBef>
                <a:spcPts val="300"/>
              </a:spcBef>
            </a:pPr>
            <a:r>
              <a:rPr lang="en-US" dirty="0"/>
              <a:t>2“AONL COVID-19 Longitudinal Study Report: Nurse Leaders’ Top Challenges and Areas for Needed Support, July 2020 to August 2021,” American Organization for Nursing Leadership and Joslin Marketing, August 26, 2021.</a:t>
            </a:r>
          </a:p>
          <a:p>
            <a:pPr>
              <a:spcBef>
                <a:spcPts val="300"/>
              </a:spcBef>
            </a:pPr>
            <a:r>
              <a:rPr lang="en-US" dirty="0"/>
              <a:t>3“2021 NSI National Health Care Retention &amp; RN Staffing Report,” NSI Nursing Solutions Inc., March 2021.</a:t>
            </a:r>
          </a:p>
          <a:p>
            <a:pPr>
              <a:spcBef>
                <a:spcPts val="30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059743" y="447167"/>
            <a:ext cx="6242883" cy="597401"/>
          </a:xfrm>
          <a:prstGeom prst="rect">
            <a:avLst/>
          </a:prstGeom>
        </p:spPr>
        <p:txBody>
          <a:bodyPr anchor="ctr">
            <a:normAutofit lnSpcReduction="10000"/>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Critical workforce shortages threaten the ability of hospitals and health systems to care for their communities.</a:t>
            </a:r>
            <a:endParaRPr kumimoji="0" lang="en-US" sz="11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11" name="Content Placeholder 3"/>
          <p:cNvSpPr txBox="1">
            <a:spLocks/>
          </p:cNvSpPr>
          <p:nvPr/>
        </p:nvSpPr>
        <p:spPr>
          <a:xfrm>
            <a:off x="576653" y="1509339"/>
            <a:ext cx="4808148" cy="3591063"/>
          </a:xfrm>
          <a:prstGeom prst="rect">
            <a:avLst/>
          </a:prstGeom>
        </p:spPr>
        <p:txBody>
          <a:bodyPr/>
          <a:lstStyle>
            <a:lvl1pPr marL="228600" indent="-228600" algn="l" defTabSz="914400" rtl="0" eaLnBrk="1" latinLnBrk="0" hangingPunct="1">
              <a:lnSpc>
                <a:spcPts val="3300"/>
              </a:lnSpc>
              <a:spcBef>
                <a:spcPts val="10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00"/>
              </a:lnSpc>
              <a:spcBef>
                <a:spcPts val="500"/>
              </a:spcBef>
              <a:buClr>
                <a:srgbClr val="9D2235"/>
              </a:buClr>
              <a:buFont typeface="Wingdings" pitchFamily="2" charset="2"/>
              <a:buChar char="§"/>
              <a:defRPr sz="2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spcAft>
                <a:spcPts val="600"/>
              </a:spcAft>
              <a:buNone/>
            </a:pPr>
            <a:r>
              <a:rPr lang="en-US" sz="1800" b="1" dirty="0">
                <a:solidFill>
                  <a:srgbClr val="003087"/>
                </a:solidFill>
              </a:rPr>
              <a:t>COVID-19 Impact on Staffing Shortages</a:t>
            </a:r>
            <a:r>
              <a:rPr lang="en-US" sz="1800" baseline="30000" dirty="0">
                <a:solidFill>
                  <a:srgbClr val="003087"/>
                </a:solidFill>
              </a:rPr>
              <a:t>1</a:t>
            </a:r>
            <a:endParaRPr kumimoji="0" lang="en-US" sz="1800" i="0" u="none" strike="noStrike" kern="1200" cap="none" spc="0" normalizeH="0" baseline="30000" noProof="0" dirty="0">
              <a:ln>
                <a:noFill/>
              </a:ln>
              <a:solidFill>
                <a:srgbClr val="003087"/>
              </a:solidFill>
              <a:effectLst/>
              <a:uLnTx/>
              <a:uFillTx/>
            </a:endParaRPr>
          </a:p>
          <a:p>
            <a:pPr marL="0" lvl="0" indent="0" algn="ctr">
              <a:lnSpc>
                <a:spcPct val="100000"/>
              </a:lnSpc>
              <a:spcBef>
                <a:spcPts val="0"/>
              </a:spcBef>
              <a:spcAft>
                <a:spcPts val="600"/>
              </a:spcAft>
              <a:buNone/>
            </a:pPr>
            <a:r>
              <a:rPr lang="en-US" sz="1400" dirty="0">
                <a:solidFill>
                  <a:prstClr val="black">
                    <a:lumMod val="65000"/>
                    <a:lumOff val="35000"/>
                  </a:prstClr>
                </a:solidFill>
              </a:rPr>
              <a:t>Health care executives were asked which current staffing shortages are worse than one year ago.</a:t>
            </a:r>
            <a:endParaRPr lang="en-US" sz="1400" b="1" dirty="0">
              <a:solidFill>
                <a:prstClr val="black">
                  <a:lumMod val="65000"/>
                  <a:lumOff val="35000"/>
                </a:prstClr>
              </a:solidFill>
            </a:endParaRPr>
          </a:p>
        </p:txBody>
      </p:sp>
      <p:cxnSp>
        <p:nvCxnSpPr>
          <p:cNvPr id="9" name="Straight Connector 8">
            <a:extLst>
              <a:ext uri="{FF2B5EF4-FFF2-40B4-BE49-F238E27FC236}">
                <a16:creationId xmlns:a16="http://schemas.microsoft.com/office/drawing/2014/main" id="{8C9612D8-9B4D-CF44-BF6F-5BF3A7DE8C82}"/>
              </a:ext>
            </a:extLst>
          </p:cNvPr>
          <p:cNvCxnSpPr>
            <a:cxnSpLocks/>
          </p:cNvCxnSpPr>
          <p:nvPr/>
        </p:nvCxnSpPr>
        <p:spPr>
          <a:xfrm>
            <a:off x="4775683" y="1140420"/>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A8036F-B64C-014A-A6D1-0E264397B047}"/>
              </a:ext>
            </a:extLst>
          </p:cNvPr>
          <p:cNvPicPr>
            <a:picLocks noChangeAspect="1"/>
          </p:cNvPicPr>
          <p:nvPr/>
        </p:nvPicPr>
        <p:blipFill>
          <a:blip r:embed="rId4"/>
          <a:stretch>
            <a:fillRect/>
          </a:stretch>
        </p:blipFill>
        <p:spPr>
          <a:xfrm>
            <a:off x="673100" y="2492775"/>
            <a:ext cx="3441700" cy="3040168"/>
          </a:xfrm>
          <a:prstGeom prst="rect">
            <a:avLst/>
          </a:prstGeom>
        </p:spPr>
      </p:pic>
      <p:sp>
        <p:nvSpPr>
          <p:cNvPr id="13" name="Rectangle 12">
            <a:extLst>
              <a:ext uri="{FF2B5EF4-FFF2-40B4-BE49-F238E27FC236}">
                <a16:creationId xmlns:a16="http://schemas.microsoft.com/office/drawing/2014/main" id="{44A0ABA0-11A9-0D47-88DA-7839678FCB7F}"/>
              </a:ext>
            </a:extLst>
          </p:cNvPr>
          <p:cNvSpPr/>
          <p:nvPr/>
        </p:nvSpPr>
        <p:spPr>
          <a:xfrm>
            <a:off x="328311" y="1350284"/>
            <a:ext cx="5196189" cy="4405861"/>
          </a:xfrm>
          <a:prstGeom prst="rect">
            <a:avLst/>
          </a:prstGeom>
          <a:noFill/>
          <a:ln w="3175">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67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10" y="253701"/>
            <a:ext cx="11629551" cy="597401"/>
          </a:xfrm>
        </p:spPr>
        <p:txBody>
          <a:bodyPr>
            <a:normAutofit/>
          </a:bodyPr>
          <a:lstStyle/>
          <a:p>
            <a:pPr algn="ctr"/>
            <a:r>
              <a:rPr lang="en-US" sz="2600" dirty="0"/>
              <a:t>Health Equity</a:t>
            </a:r>
          </a:p>
        </p:txBody>
      </p:sp>
      <p:sp>
        <p:nvSpPr>
          <p:cNvPr id="4" name="Content Placeholder 3"/>
          <p:cNvSpPr>
            <a:spLocks noGrp="1"/>
          </p:cNvSpPr>
          <p:nvPr>
            <p:ph idx="10"/>
          </p:nvPr>
        </p:nvSpPr>
        <p:spPr>
          <a:xfrm>
            <a:off x="513213" y="1584953"/>
            <a:ext cx="6032605" cy="2731016"/>
          </a:xfrm>
        </p:spPr>
        <p:txBody>
          <a:bodyPr/>
          <a:lstStyle/>
          <a:p>
            <a:pPr marL="0" lvl="0" indent="0">
              <a:lnSpc>
                <a:spcPct val="100000"/>
              </a:lnSpc>
              <a:spcBef>
                <a:spcPts val="0"/>
              </a:spcBef>
              <a:spcAft>
                <a:spcPts val="600"/>
              </a:spcAft>
              <a:buNone/>
            </a:pPr>
            <a:r>
              <a:rPr lang="en-US" sz="2000" b="1" dirty="0">
                <a:solidFill>
                  <a:srgbClr val="003087"/>
                </a:solidFill>
              </a:rPr>
              <a:t>Since the beginning of the pandemic, people in historically marginalized communities were:</a:t>
            </a:r>
            <a:r>
              <a:rPr lang="en-US" sz="2000" baseline="30000" dirty="0">
                <a:solidFill>
                  <a:srgbClr val="003087"/>
                </a:solidFill>
              </a:rPr>
              <a:t>1</a:t>
            </a:r>
          </a:p>
          <a:p>
            <a:pPr lvl="0">
              <a:lnSpc>
                <a:spcPct val="100000"/>
              </a:lnSpc>
              <a:spcBef>
                <a:spcPts val="600"/>
              </a:spcBef>
              <a:spcAft>
                <a:spcPts val="600"/>
              </a:spcAft>
              <a:buBlip>
                <a:blip r:embed="rId3"/>
              </a:buBlip>
            </a:pPr>
            <a:r>
              <a:rPr lang="en-US" sz="1600" b="1" dirty="0">
                <a:solidFill>
                  <a:srgbClr val="003087"/>
                </a:solidFill>
              </a:rPr>
              <a:t>48% </a:t>
            </a:r>
            <a:r>
              <a:rPr lang="en-US" sz="1600" dirty="0"/>
              <a:t>more likely to have died from COVID-19.</a:t>
            </a:r>
          </a:p>
          <a:p>
            <a:pPr lvl="0">
              <a:lnSpc>
                <a:spcPct val="100000"/>
              </a:lnSpc>
              <a:spcBef>
                <a:spcPts val="0"/>
              </a:spcBef>
              <a:spcAft>
                <a:spcPts val="600"/>
              </a:spcAft>
              <a:buBlip>
                <a:blip r:embed="rId3"/>
              </a:buBlip>
            </a:pPr>
            <a:r>
              <a:rPr lang="en-US" sz="1600" b="1" dirty="0">
                <a:solidFill>
                  <a:srgbClr val="003087"/>
                </a:solidFill>
              </a:rPr>
              <a:t>28% </a:t>
            </a:r>
            <a:r>
              <a:rPr lang="en-US" sz="1600" dirty="0"/>
              <a:t>more likely to have been diagnosed with COVID-19.</a:t>
            </a:r>
          </a:p>
          <a:p>
            <a:pPr lvl="0">
              <a:lnSpc>
                <a:spcPct val="100000"/>
              </a:lnSpc>
              <a:spcBef>
                <a:spcPts val="0"/>
              </a:spcBef>
              <a:spcAft>
                <a:spcPts val="600"/>
              </a:spcAft>
              <a:buBlip>
                <a:blip r:embed="rId3"/>
              </a:buBlip>
            </a:pPr>
            <a:r>
              <a:rPr lang="en-US" sz="1600" b="1" dirty="0">
                <a:solidFill>
                  <a:srgbClr val="003087"/>
                </a:solidFill>
              </a:rPr>
              <a:t>23% </a:t>
            </a:r>
            <a:r>
              <a:rPr lang="en-US" sz="1600" dirty="0"/>
              <a:t>more likely to be in a COVID-19 hot spot.</a:t>
            </a:r>
          </a:p>
          <a:p>
            <a:pPr lvl="0">
              <a:lnSpc>
                <a:spcPct val="100000"/>
              </a:lnSpc>
              <a:spcBef>
                <a:spcPts val="0"/>
              </a:spcBef>
              <a:spcAft>
                <a:spcPts val="600"/>
              </a:spcAft>
              <a:buBlip>
                <a:blip r:embed="rId3"/>
              </a:buBlip>
            </a:pPr>
            <a:r>
              <a:rPr lang="en-US" sz="1600" b="1" dirty="0">
                <a:solidFill>
                  <a:srgbClr val="003087"/>
                </a:solidFill>
              </a:rPr>
              <a:t>17% </a:t>
            </a:r>
            <a:r>
              <a:rPr lang="en-US" sz="1600" dirty="0"/>
              <a:t>less likely to have been tested for COVID-10.</a:t>
            </a:r>
          </a:p>
          <a:p>
            <a:pPr lvl="0">
              <a:lnSpc>
                <a:spcPct val="100000"/>
              </a:lnSpc>
              <a:spcBef>
                <a:spcPts val="0"/>
              </a:spcBef>
              <a:spcAft>
                <a:spcPts val="600"/>
              </a:spcAft>
              <a:buBlip>
                <a:blip r:embed="rId3"/>
              </a:buBlip>
            </a:pPr>
            <a:r>
              <a:rPr lang="en-US" sz="1600" b="1" dirty="0">
                <a:solidFill>
                  <a:srgbClr val="003087"/>
                </a:solidFill>
              </a:rPr>
              <a:t>8% </a:t>
            </a:r>
            <a:r>
              <a:rPr lang="en-US" sz="1600" dirty="0"/>
              <a:t>less likely to have been fully vaccinated.</a:t>
            </a:r>
          </a:p>
        </p:txBody>
      </p:sp>
      <p:sp>
        <p:nvSpPr>
          <p:cNvPr id="5" name="Content Placeholder 4"/>
          <p:cNvSpPr>
            <a:spLocks noGrp="1"/>
          </p:cNvSpPr>
          <p:nvPr>
            <p:ph sz="quarter" idx="12"/>
          </p:nvPr>
        </p:nvSpPr>
        <p:spPr>
          <a:xfrm>
            <a:off x="182622" y="6052046"/>
            <a:ext cx="9895562" cy="628551"/>
          </a:xfrm>
        </p:spPr>
        <p:txBody>
          <a:bodyPr/>
          <a:lstStyle/>
          <a:p>
            <a:pPr>
              <a:spcBef>
                <a:spcPts val="300"/>
              </a:spcBef>
            </a:pPr>
            <a:r>
              <a:rPr lang="en-US" dirty="0"/>
              <a:t>1“The U.S. </a:t>
            </a:r>
            <a:r>
              <a:rPr lang="en-US" dirty="0" err="1"/>
              <a:t>Covid</a:t>
            </a:r>
            <a:r>
              <a:rPr lang="en-US" dirty="0"/>
              <a:t> Community Vulnerability Index,” </a:t>
            </a:r>
            <a:r>
              <a:rPr lang="en-US" dirty="0" err="1"/>
              <a:t>Surgo</a:t>
            </a:r>
            <a:r>
              <a:rPr lang="en-US" dirty="0"/>
              <a:t> Ventures, precisionforcovid.org/ccvi, Accessed Sept. 27, 2021.</a:t>
            </a:r>
          </a:p>
          <a:p>
            <a:pPr>
              <a:spcBef>
                <a:spcPts val="300"/>
              </a:spcBef>
            </a:pPr>
            <a:r>
              <a:rPr lang="en-US" dirty="0"/>
              <a:t>2Dua, A., </a:t>
            </a:r>
            <a:r>
              <a:rPr lang="en-US" dirty="0" err="1"/>
              <a:t>Ellingrud</a:t>
            </a:r>
            <a:r>
              <a:rPr lang="en-US" dirty="0"/>
              <a:t>, K., Lazar, M., </a:t>
            </a:r>
            <a:r>
              <a:rPr lang="en-US" dirty="0" err="1"/>
              <a:t>Luby</a:t>
            </a:r>
            <a:r>
              <a:rPr lang="en-US" dirty="0"/>
              <a:t> R., Srinivasan, S., &amp; Van </a:t>
            </a:r>
            <a:r>
              <a:rPr lang="en-US" dirty="0" err="1"/>
              <a:t>Aken</a:t>
            </a:r>
            <a:r>
              <a:rPr lang="en-US" dirty="0"/>
              <a:t>, T. “Achieving an inclusive US economic recovery,” McKinsey &amp; Company, Feb. 3, 2021.</a:t>
            </a:r>
          </a:p>
          <a:p>
            <a:pPr>
              <a:spcBef>
                <a:spcPts val="300"/>
              </a:spcBef>
            </a:pPr>
            <a:endParaRPr lang="en-US" dirty="0"/>
          </a:p>
        </p:txBody>
      </p:sp>
      <p:sp>
        <p:nvSpPr>
          <p:cNvPr id="6" name="Content Placeholder 5"/>
          <p:cNvSpPr>
            <a:spLocks noGrp="1"/>
          </p:cNvSpPr>
          <p:nvPr>
            <p:ph sz="quarter" idx="23"/>
          </p:nvPr>
        </p:nvSpPr>
        <p:spPr/>
        <p:txBody>
          <a:bodyPr/>
          <a:lstStyle/>
          <a:p>
            <a:endParaRPr lang="en-US"/>
          </a:p>
        </p:txBody>
      </p:sp>
      <p:sp>
        <p:nvSpPr>
          <p:cNvPr id="8" name="Title 2"/>
          <p:cNvSpPr txBox="1">
            <a:spLocks/>
          </p:cNvSpPr>
          <p:nvPr/>
        </p:nvSpPr>
        <p:spPr>
          <a:xfrm>
            <a:off x="354865" y="567118"/>
            <a:ext cx="11507563" cy="597401"/>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rgbClr val="003087"/>
                </a:solidFill>
                <a:latin typeface="Arial" panose="020B0604020202020204" pitchFamily="34" charset="0"/>
                <a:ea typeface="+mj-ea"/>
                <a:cs typeface="Arial" panose="020B0604020202020204" pitchFamily="34" charset="0"/>
              </a:defRPr>
            </a:lvl1pPr>
          </a:lstStyle>
          <a:p>
            <a:pPr lvl="0" algn="ctr">
              <a:lnSpc>
                <a:spcPct val="110000"/>
              </a:lnSpc>
              <a:spcBef>
                <a:spcPts val="0"/>
              </a:spcBef>
            </a:pPr>
            <a:r>
              <a:rPr lang="en-US" sz="1600" b="0" dirty="0">
                <a:solidFill>
                  <a:srgbClr val="941100"/>
                </a:solidFill>
              </a:rPr>
              <a:t>The pandemic has had a disproportionate impact on historically marginalized communities.</a:t>
            </a:r>
            <a:endParaRPr kumimoji="0" lang="en-US" sz="1100" b="1" i="0" u="none" strike="noStrike" kern="1200" cap="none" spc="0" normalizeH="0" baseline="0" noProof="0" dirty="0">
              <a:ln>
                <a:noFill/>
              </a:ln>
              <a:solidFill>
                <a:srgbClr val="941100"/>
              </a:solidFill>
              <a:effectLst/>
              <a:uLnTx/>
              <a:uFillTx/>
              <a:latin typeface="Arial" panose="020B0604020202020204" pitchFamily="34" charset="0"/>
              <a:ea typeface="+mj-ea"/>
              <a:cs typeface="Arial" panose="020B0604020202020204" pitchFamily="34" charset="0"/>
            </a:endParaRPr>
          </a:p>
        </p:txBody>
      </p:sp>
      <p:sp>
        <p:nvSpPr>
          <p:cNvPr id="9" name="Content Placeholder 3"/>
          <p:cNvSpPr>
            <a:spLocks noGrp="1"/>
          </p:cNvSpPr>
          <p:nvPr>
            <p:ph idx="10"/>
          </p:nvPr>
        </p:nvSpPr>
        <p:spPr>
          <a:xfrm>
            <a:off x="6876407" y="1584952"/>
            <a:ext cx="4602829" cy="3590283"/>
          </a:xfrm>
        </p:spPr>
        <p:txBody>
          <a:bodyPr/>
          <a:lstStyle/>
          <a:p>
            <a:pPr marL="0" lvl="0" indent="0">
              <a:lnSpc>
                <a:spcPct val="100000"/>
              </a:lnSpc>
              <a:spcBef>
                <a:spcPts val="0"/>
              </a:spcBef>
              <a:spcAft>
                <a:spcPts val="600"/>
              </a:spcAft>
              <a:buNone/>
            </a:pPr>
            <a:r>
              <a:rPr lang="en-US" sz="2000" b="1" dirty="0">
                <a:solidFill>
                  <a:srgbClr val="003087"/>
                </a:solidFill>
              </a:rPr>
              <a:t>Job Loss Inequity in 2020</a:t>
            </a:r>
            <a:r>
              <a:rPr lang="en-US" sz="2000" baseline="30000" dirty="0">
                <a:solidFill>
                  <a:srgbClr val="003087"/>
                </a:solidFill>
              </a:rPr>
              <a:t>2</a:t>
            </a:r>
          </a:p>
          <a:p>
            <a:pPr lvl="0">
              <a:lnSpc>
                <a:spcPct val="100000"/>
              </a:lnSpc>
              <a:spcBef>
                <a:spcPts val="600"/>
              </a:spcBef>
              <a:spcAft>
                <a:spcPts val="600"/>
              </a:spcAft>
              <a:buBlip>
                <a:blip r:embed="rId3"/>
              </a:buBlip>
            </a:pPr>
            <a:r>
              <a:rPr lang="en-US" sz="1600" dirty="0"/>
              <a:t>Black and Hispanic workers faced </a:t>
            </a:r>
            <a:r>
              <a:rPr lang="en-US" sz="1600" b="1" dirty="0">
                <a:solidFill>
                  <a:srgbClr val="003087"/>
                </a:solidFill>
              </a:rPr>
              <a:t>1.6 to 2.0 times the unemployment rates</a:t>
            </a:r>
            <a:r>
              <a:rPr lang="en-US" sz="1600" dirty="0"/>
              <a:t> compared with white workers.</a:t>
            </a:r>
          </a:p>
          <a:p>
            <a:pPr lvl="0">
              <a:lnSpc>
                <a:spcPct val="100000"/>
              </a:lnSpc>
              <a:spcBef>
                <a:spcPts val="0"/>
              </a:spcBef>
              <a:spcAft>
                <a:spcPts val="600"/>
              </a:spcAft>
              <a:buBlip>
                <a:blip r:embed="rId3"/>
              </a:buBlip>
            </a:pPr>
            <a:r>
              <a:rPr lang="en-US" sz="1600" dirty="0"/>
              <a:t>Households with less than $30,000 in annual income faced </a:t>
            </a:r>
            <a:r>
              <a:rPr lang="en-US" sz="1600" b="1" dirty="0">
                <a:solidFill>
                  <a:srgbClr val="003087"/>
                </a:solidFill>
              </a:rPr>
              <a:t>double the unemployment rates</a:t>
            </a:r>
            <a:r>
              <a:rPr lang="en-US" sz="1600" b="1" dirty="0"/>
              <a:t> </a:t>
            </a:r>
            <a:r>
              <a:rPr lang="en-US" sz="1600" dirty="0"/>
              <a:t>of higher-income households.</a:t>
            </a:r>
          </a:p>
          <a:p>
            <a:pPr lvl="0">
              <a:lnSpc>
                <a:spcPct val="100000"/>
              </a:lnSpc>
              <a:spcBef>
                <a:spcPts val="0"/>
              </a:spcBef>
              <a:spcAft>
                <a:spcPts val="600"/>
              </a:spcAft>
              <a:buBlip>
                <a:blip r:embed="rId3"/>
              </a:buBlip>
            </a:pPr>
            <a:r>
              <a:rPr lang="en-US" sz="1600" dirty="0"/>
              <a:t>Women accounted for </a:t>
            </a:r>
            <a:r>
              <a:rPr lang="en-US" sz="1600" b="1" dirty="0">
                <a:solidFill>
                  <a:srgbClr val="003087"/>
                </a:solidFill>
              </a:rPr>
              <a:t>56%</a:t>
            </a:r>
            <a:r>
              <a:rPr lang="en-US" sz="1600" dirty="0"/>
              <a:t> of workforce exits since the start of the pandemic, despite making up </a:t>
            </a:r>
            <a:r>
              <a:rPr lang="en-US" sz="1600" b="1" dirty="0">
                <a:solidFill>
                  <a:srgbClr val="003087"/>
                </a:solidFill>
              </a:rPr>
              <a:t>48%</a:t>
            </a:r>
            <a:r>
              <a:rPr lang="en-US" sz="1600" dirty="0">
                <a:solidFill>
                  <a:srgbClr val="003087"/>
                </a:solidFill>
              </a:rPr>
              <a:t> </a:t>
            </a:r>
            <a:r>
              <a:rPr lang="en-US" sz="1600" dirty="0"/>
              <a:t>of the workforce.</a:t>
            </a:r>
          </a:p>
        </p:txBody>
      </p:sp>
      <p:sp>
        <p:nvSpPr>
          <p:cNvPr id="10" name="Content Placeholder 3"/>
          <p:cNvSpPr>
            <a:spLocks noGrp="1"/>
          </p:cNvSpPr>
          <p:nvPr>
            <p:ph idx="10"/>
          </p:nvPr>
        </p:nvSpPr>
        <p:spPr>
          <a:xfrm>
            <a:off x="513213" y="4958463"/>
            <a:ext cx="7151991" cy="1079516"/>
          </a:xfrm>
        </p:spPr>
        <p:txBody>
          <a:bodyPr/>
          <a:lstStyle/>
          <a:p>
            <a:pPr marL="0" lvl="0" indent="0">
              <a:lnSpc>
                <a:spcPct val="100000"/>
              </a:lnSpc>
              <a:spcBef>
                <a:spcPts val="0"/>
              </a:spcBef>
              <a:spcAft>
                <a:spcPts val="600"/>
              </a:spcAft>
              <a:buNone/>
            </a:pPr>
            <a:r>
              <a:rPr lang="en-US" sz="2000" u="sng" dirty="0">
                <a:solidFill>
                  <a:srgbClr val="003087"/>
                </a:solidFill>
              </a:rPr>
              <a:t>AHA Resources</a:t>
            </a:r>
          </a:p>
          <a:p>
            <a:pPr>
              <a:lnSpc>
                <a:spcPct val="100000"/>
              </a:lnSpc>
              <a:spcBef>
                <a:spcPts val="0"/>
              </a:spcBef>
              <a:spcAft>
                <a:spcPts val="600"/>
              </a:spcAft>
            </a:pPr>
            <a:r>
              <a:rPr lang="en-US" sz="1400" b="1" dirty="0">
                <a:solidFill>
                  <a:srgbClr val="003087"/>
                </a:solidFill>
              </a:rPr>
              <a:t>AHA Institute for Diversity and Health Equity: </a:t>
            </a:r>
            <a:r>
              <a:rPr lang="en-US" sz="1400" dirty="0" err="1"/>
              <a:t>ifdhe.aha.org</a:t>
            </a:r>
            <a:endParaRPr lang="en-US" sz="1400" dirty="0"/>
          </a:p>
        </p:txBody>
      </p:sp>
      <p:cxnSp>
        <p:nvCxnSpPr>
          <p:cNvPr id="11" name="Straight Connector 10">
            <a:extLst>
              <a:ext uri="{FF2B5EF4-FFF2-40B4-BE49-F238E27FC236}">
                <a16:creationId xmlns:a16="http://schemas.microsoft.com/office/drawing/2014/main" id="{98D50F3C-C7CB-2E43-BC80-104F735C084F}"/>
              </a:ext>
            </a:extLst>
          </p:cNvPr>
          <p:cNvCxnSpPr>
            <a:cxnSpLocks/>
          </p:cNvCxnSpPr>
          <p:nvPr/>
        </p:nvCxnSpPr>
        <p:spPr>
          <a:xfrm>
            <a:off x="4647951" y="1178585"/>
            <a:ext cx="2977662" cy="0"/>
          </a:xfrm>
          <a:prstGeom prst="line">
            <a:avLst/>
          </a:prstGeom>
          <a:ln w="38100">
            <a:solidFill>
              <a:srgbClr val="0030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9418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31270e3-df25-4828-8bfe-29d2b2b9748d">
      <UserInfo>
        <DisplayName>Gillooley, Caitlin</DisplayName>
        <AccountId>73</AccountId>
        <AccountType/>
      </UserInfo>
      <UserInfo>
        <DisplayName>Patel, Mital</DisplayName>
        <AccountId>77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86C2B80542D943A23297EC6CA5DD75" ma:contentTypeVersion="11" ma:contentTypeDescription="Create a new document." ma:contentTypeScope="" ma:versionID="7dc9bc2ee3265a33c984e4b70853e1a6">
  <xsd:schema xmlns:xsd="http://www.w3.org/2001/XMLSchema" xmlns:xs="http://www.w3.org/2001/XMLSchema" xmlns:p="http://schemas.microsoft.com/office/2006/metadata/properties" xmlns:ns2="4cb6e8d7-bc5f-4057-a2c1-7d0cec2321f1" xmlns:ns3="b31270e3-df25-4828-8bfe-29d2b2b9748d" targetNamespace="http://schemas.microsoft.com/office/2006/metadata/properties" ma:root="true" ma:fieldsID="2b4b092b1f45b3b0e812dcb43038d237" ns2:_="" ns3:_="">
    <xsd:import namespace="4cb6e8d7-bc5f-4057-a2c1-7d0cec2321f1"/>
    <xsd:import namespace="b31270e3-df25-4828-8bfe-29d2b2b974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6e8d7-bc5f-4057-a2c1-7d0cec232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1270e3-df25-4828-8bfe-29d2b2b9748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E830F6-09C9-43FE-A076-8DBDC3D0666D}">
  <ds:schemaRefs>
    <ds:schemaRef ds:uri="http://purl.org/dc/dcmitype/"/>
    <ds:schemaRef ds:uri="http://schemas.microsoft.com/office/infopath/2007/PartnerControls"/>
    <ds:schemaRef ds:uri="http://www.w3.org/XML/1998/namespace"/>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b31270e3-df25-4828-8bfe-29d2b2b9748d"/>
    <ds:schemaRef ds:uri="4cb6e8d7-bc5f-4057-a2c1-7d0cec2321f1"/>
  </ds:schemaRefs>
</ds:datastoreItem>
</file>

<file path=customXml/itemProps2.xml><?xml version="1.0" encoding="utf-8"?>
<ds:datastoreItem xmlns:ds="http://schemas.openxmlformats.org/officeDocument/2006/customXml" ds:itemID="{8764E823-8B95-4DCC-A192-124B2419A082}">
  <ds:schemaRefs>
    <ds:schemaRef ds:uri="http://schemas.microsoft.com/sharepoint/v3/contenttype/forms"/>
  </ds:schemaRefs>
</ds:datastoreItem>
</file>

<file path=customXml/itemProps3.xml><?xml version="1.0" encoding="utf-8"?>
<ds:datastoreItem xmlns:ds="http://schemas.openxmlformats.org/officeDocument/2006/customXml" ds:itemID="{F78C10A3-A62D-47A9-A405-DAFD3DDC5A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6e8d7-bc5f-4057-a2c1-7d0cec2321f1"/>
    <ds:schemaRef ds:uri="b31270e3-df25-4828-8bfe-29d2b2b97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2106</TotalTime>
  <Words>8389</Words>
  <Application>Microsoft Office PowerPoint</Application>
  <PresentationFormat>Widescreen</PresentationFormat>
  <Paragraphs>528</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Courier New</vt:lpstr>
      <vt:lpstr>Symbol</vt:lpstr>
      <vt:lpstr>Times New Roman</vt:lpstr>
      <vt:lpstr>Wingdings</vt:lpstr>
      <vt:lpstr>2_Office Theme</vt:lpstr>
      <vt:lpstr>Office Theme</vt:lpstr>
      <vt:lpstr>PowerPoint Presentation</vt:lpstr>
      <vt:lpstr>2022 Environmental Scan</vt:lpstr>
      <vt:lpstr>Hospital and Health System Landscape</vt:lpstr>
      <vt:lpstr>Hospital and Health System Landscape: Supply Chain</vt:lpstr>
      <vt:lpstr>Co-existing with COVID-19</vt:lpstr>
      <vt:lpstr>Co-existing with COVID-19</vt:lpstr>
      <vt:lpstr>Workforce</vt:lpstr>
      <vt:lpstr>Workforce</vt:lpstr>
      <vt:lpstr>Health Equity</vt:lpstr>
      <vt:lpstr>Digital Health Equity</vt:lpstr>
      <vt:lpstr>Health Equity: Societal Factors Influencing Health</vt:lpstr>
      <vt:lpstr>Rural Health </vt:lpstr>
      <vt:lpstr>Behavioral Health</vt:lpstr>
      <vt:lpstr>Behavioral Health</vt:lpstr>
      <vt:lpstr>Access: Coverage</vt:lpstr>
      <vt:lpstr>Affordability: Consumer Expenses</vt:lpstr>
      <vt:lpstr>Affordability: Prescription Drugs</vt:lpstr>
      <vt:lpstr>Innovation and Delivery Transformation: Telehealth</vt:lpstr>
      <vt:lpstr> Innovation and Delivery Transformation: Evolving Care Models</vt:lpstr>
      <vt:lpstr> How to Use the 2022 Environmental Scan </vt:lpstr>
      <vt:lpstr> AHA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Saude, Aaron C</cp:lastModifiedBy>
  <cp:revision>72</cp:revision>
  <dcterms:created xsi:type="dcterms:W3CDTF">2018-04-27T14:25:24Z</dcterms:created>
  <dcterms:modified xsi:type="dcterms:W3CDTF">2022-02-01T18:01:14Z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0x0101003E86C2B80542D943A23297EC6CA5DD75</vt:lpwstr>
  </property>
  <property fmtid="{D5CDD505-2E9C-101B-9397-08002B2CF9AE}" pid="3" name="TaxKeyword">
    <vt:lpwstr/>
  </property>
</Properties>
</file>